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5"/>
  </p:notesMasterIdLst>
  <p:sldIdLst>
    <p:sldId id="256" r:id="rId4"/>
    <p:sldId id="273" r:id="rId5"/>
    <p:sldId id="274" r:id="rId6"/>
    <p:sldId id="300" r:id="rId7"/>
    <p:sldId id="294" r:id="rId8"/>
    <p:sldId id="302" r:id="rId9"/>
    <p:sldId id="299" r:id="rId10"/>
    <p:sldId id="301" r:id="rId11"/>
    <p:sldId id="261" r:id="rId12"/>
    <p:sldId id="276" r:id="rId13"/>
    <p:sldId id="262"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444" autoAdjust="0"/>
  </p:normalViewPr>
  <p:slideViewPr>
    <p:cSldViewPr>
      <p:cViewPr varScale="1">
        <p:scale>
          <a:sx n="128" d="100"/>
          <a:sy n="128" d="100"/>
        </p:scale>
        <p:origin x="111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2018-12-02</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Com o MONITORAMENTO é possível acompanhar o mercado de negociações de forma simples e prática, pois o mercado de </a:t>
            </a:r>
            <a:r>
              <a:rPr lang="pt-BR" dirty="0" err="1"/>
              <a:t>criptomoedas</a:t>
            </a:r>
            <a:r>
              <a:rPr lang="pt-BR" dirty="0"/>
              <a:t> é muito volátil, fazendo com que máquinas executem melhor essa tarefa.</a:t>
            </a:r>
          </a:p>
          <a:p>
            <a:pPr marL="171450" indent="-171450">
              <a:buFontTx/>
              <a:buChar char="-"/>
            </a:pPr>
            <a:r>
              <a:rPr lang="pt-BR" dirty="0"/>
              <a:t>Comunicação com o CHATBOT possibilita ao usuário um meio de comunicação fácil´, prático e que já é usado no dia a dia. Utilizando uma plataforma de troca de mensagem juntamente com om </a:t>
            </a:r>
            <a:r>
              <a:rPr lang="pt-BR" dirty="0" err="1"/>
              <a:t>bot</a:t>
            </a:r>
            <a:r>
              <a:rPr lang="pt-BR" dirty="0"/>
              <a:t> é muito usual no dia-a-dia.</a:t>
            </a:r>
          </a:p>
          <a:p>
            <a:pPr marL="171450" indent="-171450">
              <a:buFontTx/>
              <a:buChar char="-"/>
            </a:pPr>
            <a:r>
              <a:rPr lang="pt-BR" dirty="0"/>
              <a:t>Compra e venda AUTOMATIZADA, facilita o ganho de lucros do usuário caso o mercado esteja muito concorrido. Pois, apenas com um click o usuário pode aceitar ou não uma ordem de negociação enviada. Seja de compra ou venda de ativos.</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2</a:t>
            </a:fld>
            <a:endParaRPr lang="ko-KR" altLang="en-US" dirty="0"/>
          </a:p>
        </p:txBody>
      </p:sp>
    </p:spTree>
    <p:extLst>
      <p:ext uri="{BB962C8B-B14F-4D97-AF65-F5344CB8AC3E}">
        <p14:creationId xmlns:p14="http://schemas.microsoft.com/office/powerpoint/2010/main" val="92501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altLang="ko-KR" b="1" dirty="0"/>
              <a:t>Mercado</a:t>
            </a:r>
          </a:p>
          <a:p>
            <a:pPr marL="628650" lvl="1" indent="-171450">
              <a:buFontTx/>
              <a:buChar char="-"/>
            </a:pPr>
            <a:r>
              <a:rPr lang="pt-BR" altLang="ko-KR" dirty="0"/>
              <a:t>O mercado de </a:t>
            </a:r>
            <a:r>
              <a:rPr lang="pt-BR" altLang="ko-KR" dirty="0" err="1"/>
              <a:t>criptomoedas</a:t>
            </a:r>
            <a:r>
              <a:rPr lang="pt-BR" altLang="ko-KR" dirty="0"/>
              <a:t> é extremamente volátil fazendo que seja cansativo o acompanhamento e as vezes impossível.</a:t>
            </a:r>
          </a:p>
          <a:p>
            <a:pPr marL="628650" lvl="1" indent="-171450">
              <a:buFontTx/>
              <a:buChar char="-"/>
            </a:pPr>
            <a:r>
              <a:rPr lang="pt-BR" altLang="ko-KR" dirty="0"/>
              <a:t>Utilizando um software que acompanha esses valores todos os dias de tempo em tempo e avisa quando ha boas oportunidades.</a:t>
            </a:r>
          </a:p>
          <a:p>
            <a:pPr marL="628650" lvl="1" indent="-171450">
              <a:buFontTx/>
              <a:buChar char="-"/>
            </a:pPr>
            <a:endParaRPr lang="pt-BR" altLang="ko-KR" dirty="0"/>
          </a:p>
          <a:p>
            <a:pPr marL="0" indent="0">
              <a:buFontTx/>
              <a:buNone/>
            </a:pPr>
            <a:endParaRPr lang="pt-BR" altLang="ko-KR" dirty="0"/>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pt-BR" altLang="ko-KR" b="1" dirty="0"/>
              <a:t>Indicadores,</a:t>
            </a:r>
            <a:r>
              <a:rPr lang="ko-KR" altLang="pt-BR" b="1" dirty="0"/>
              <a:t> </a:t>
            </a:r>
            <a:r>
              <a:rPr lang="pt-BR" altLang="ko-KR" b="1" dirty="0"/>
              <a:t>cálculos</a:t>
            </a:r>
            <a:r>
              <a:rPr lang="ko-KR" altLang="pt-BR" b="1" dirty="0"/>
              <a:t> </a:t>
            </a:r>
            <a:r>
              <a:rPr lang="pt-BR" altLang="ko-KR" b="1" dirty="0"/>
              <a:t>matemáticos.</a:t>
            </a:r>
            <a:r>
              <a:rPr lang="ko-KR" altLang="pt-BR" b="1" dirty="0"/>
              <a:t> </a:t>
            </a:r>
            <a:endParaRPr lang="pt-BR" altLang="ko-KR" b="1"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i="1" u="none" dirty="0" err="1">
                <a:solidFill>
                  <a:schemeClr val="bg1"/>
                </a:solidFill>
                <a:cs typeface="Arial" pitchFamily="34" charset="0"/>
              </a:rPr>
              <a:t>Sempre</a:t>
            </a:r>
            <a:r>
              <a:rPr lang="en-US" altLang="ko-KR" sz="1200" i="1" u="none" dirty="0">
                <a:solidFill>
                  <a:schemeClr val="bg1"/>
                </a:solidFill>
                <a:cs typeface="Arial" pitchFamily="34" charset="0"/>
              </a:rPr>
              <a:t> que o </a:t>
            </a:r>
            <a:r>
              <a:rPr lang="en-US" altLang="ko-KR" sz="1200" i="1" u="none" dirty="0" err="1">
                <a:solidFill>
                  <a:schemeClr val="bg1"/>
                </a:solidFill>
                <a:cs typeface="Arial" pitchFamily="34" charset="0"/>
              </a:rPr>
              <a:t>preço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desta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ação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chega</a:t>
            </a:r>
            <a:r>
              <a:rPr lang="en-US" altLang="ko-KR" sz="1200" i="1" u="none" dirty="0">
                <a:solidFill>
                  <a:schemeClr val="bg1"/>
                </a:solidFill>
                <a:cs typeface="Arial" pitchFamily="34" charset="0"/>
              </a:rPr>
              <a:t> a um </a:t>
            </a:r>
            <a:r>
              <a:rPr lang="en-US" altLang="ko-KR" sz="1200" i="1" u="none" dirty="0" err="1">
                <a:solidFill>
                  <a:schemeClr val="bg1"/>
                </a:solidFill>
                <a:cs typeface="Arial" pitchFamily="34" charset="0"/>
              </a:rPr>
              <a:t>patamar</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ela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custuma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cair</a:t>
            </a:r>
            <a:r>
              <a:rPr lang="en-US" altLang="ko-KR" sz="1200" i="1" u="none" dirty="0">
                <a:solidFill>
                  <a:schemeClr val="bg1"/>
                </a:solidFill>
                <a:cs typeface="Arial" pitchFamily="34" charset="0"/>
              </a:rPr>
              <a:t>.</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b="0" i="1" u="none" dirty="0" err="1">
                <a:solidFill>
                  <a:schemeClr val="bg1"/>
                </a:solidFill>
                <a:cs typeface="Arial" pitchFamily="34" charset="0"/>
              </a:rPr>
              <a:t>Esta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criptomoeda</a:t>
            </a:r>
            <a:r>
              <a:rPr lang="en-US" altLang="ko-KR" sz="1200" b="0" i="1" u="none" dirty="0">
                <a:solidFill>
                  <a:schemeClr val="bg1"/>
                </a:solidFill>
                <a:cs typeface="Arial" pitchFamily="34" charset="0"/>
              </a:rPr>
              <a:t> n </a:t>
            </a:r>
            <a:r>
              <a:rPr lang="en-US" altLang="ko-KR" sz="1200" b="0" i="1" u="none" dirty="0" err="1">
                <a:solidFill>
                  <a:schemeClr val="bg1"/>
                </a:solidFill>
                <a:cs typeface="Arial" pitchFamily="34" charset="0"/>
              </a:rPr>
              <a:t>cosntuma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valorizar</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tanto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em</a:t>
            </a:r>
            <a:r>
              <a:rPr lang="en-US" altLang="ko-KR" sz="1200" b="0" i="1" u="none" dirty="0">
                <a:solidFill>
                  <a:schemeClr val="bg1"/>
                </a:solidFill>
                <a:cs typeface="Arial" pitchFamily="34" charset="0"/>
              </a:rPr>
              <a:t> um </a:t>
            </a:r>
            <a:r>
              <a:rPr lang="en-US" altLang="ko-KR" sz="1200" b="0" i="1" u="none" dirty="0" err="1">
                <a:solidFill>
                  <a:schemeClr val="bg1"/>
                </a:solidFill>
                <a:cs typeface="Arial" pitchFamily="34" charset="0"/>
              </a:rPr>
              <a:t>mesmo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dia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provavelmente</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está</a:t>
            </a:r>
            <a:r>
              <a:rPr lang="en-US" altLang="ko-KR" sz="1200" b="0" i="1" u="none" dirty="0">
                <a:solidFill>
                  <a:schemeClr val="bg1"/>
                </a:solidFill>
                <a:cs typeface="Arial" pitchFamily="34" charset="0"/>
              </a:rPr>
              <a:t> super </a:t>
            </a:r>
            <a:r>
              <a:rPr lang="en-US" altLang="ko-KR" sz="1200" b="0" i="1" u="none" dirty="0" err="1">
                <a:solidFill>
                  <a:schemeClr val="bg1"/>
                </a:solidFill>
                <a:cs typeface="Arial" pitchFamily="34" charset="0"/>
              </a:rPr>
              <a:t>valorizada</a:t>
            </a:r>
            <a:r>
              <a:rPr lang="en-US" altLang="ko-KR" sz="1200" b="0" i="1" u="none" dirty="0">
                <a:solidFill>
                  <a:schemeClr val="bg1"/>
                </a:solidFill>
                <a:cs typeface="Arial" pitchFamily="34" charset="0"/>
              </a:rPr>
              <a:t>.</a:t>
            </a:r>
            <a:endParaRPr lang="pt-BR" altLang="ko-KR" b="0" i="1" u="none"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b="1" i="1" dirty="0"/>
              <a:t>A média de preços de um intervalo X (intervalo maior, tendência), a média de preços de um intervalo Y (intervalo menor, sinal).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Sinal é menor que a tendência. Por exemplo, se a tendência for anual o sinal vai ser mensal.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BAIXO para CIMA, o mercado está subindo mais rápido do que a tendência (expectativa), oportunidade de COMPRA.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CIMA para BNBAIXO, o mercado está pessimista sobre a tendência, oportunidade de VENDA.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 usuário define o tempo de tendência de acordo com o que a velocidade que ele quer negociar.</a:t>
            </a:r>
          </a:p>
          <a:p>
            <a:pPr marL="628650" marR="0" lvl="1" indent="-171450" algn="l" defTabSz="914400" rtl="0" eaLnBrk="1" fontAlgn="auto" latinLnBrk="1" hangingPunct="1">
              <a:lnSpc>
                <a:spcPct val="100000"/>
              </a:lnSpc>
              <a:spcBef>
                <a:spcPts val="0"/>
              </a:spcBef>
              <a:spcAft>
                <a:spcPts val="0"/>
              </a:spcAft>
              <a:buClrTx/>
              <a:buSzTx/>
              <a:buFontTx/>
              <a:buChar char="-"/>
              <a:tabLst/>
              <a:defRPr/>
            </a:pPr>
            <a:endParaRPr lang="pt-BR" altLang="ko-KR"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É possível o usuário implementar qualquer indicador de sua preferencia e então usá-lo. Ficando mais complexo e então sendo mais provável os sinais gerarem mais lucros. Como por exemplo, gerar um sinal de compra somente se é a media móvel estiver subindo e ao índice de força relativa estiver abaixo de X%.</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As médias móveis são apenas para demonstração. Indicadores possuem formas de representação de sinais diferenciadas.</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Os valores de sinal e tendência são definidos pelo usuário e não há uma fórmula mágica, o ideal é uma IA que te de os melhores corte no mercado. IA ficaria atuando em tempo real, inclusive tendo conhecimentos dos cenários políticos do pais.</a:t>
            </a:r>
          </a:p>
          <a:p>
            <a:pPr marL="457200" marR="0" lvl="1" indent="0" algn="l" defTabSz="914400" rtl="0" eaLnBrk="1" fontAlgn="auto" latinLnBrk="1" hangingPunct="1">
              <a:lnSpc>
                <a:spcPct val="100000"/>
              </a:lnSpc>
              <a:spcBef>
                <a:spcPts val="0"/>
              </a:spcBef>
              <a:spcAft>
                <a:spcPts val="0"/>
              </a:spcAft>
              <a:buClrTx/>
              <a:buSzTx/>
              <a:buFontTx/>
              <a:buNone/>
              <a:tabLst/>
              <a:defRPr/>
            </a:pPr>
            <a:endParaRPr lang="pt-BR" altLang="ko-KR" dirty="0"/>
          </a:p>
          <a:p>
            <a:pPr marL="171450" indent="-171450">
              <a:buFontTx/>
              <a:buChar char="-"/>
            </a:pPr>
            <a:r>
              <a:rPr lang="pt-BR" altLang="ko-KR" b="1" dirty="0"/>
              <a:t>Analise gráfica</a:t>
            </a:r>
          </a:p>
          <a:p>
            <a:pPr marL="628650" lvl="1" indent="-171450">
              <a:buFontTx/>
              <a:buChar char="-"/>
            </a:pPr>
            <a:r>
              <a:rPr lang="pt-BR" altLang="ko-KR" dirty="0"/>
              <a:t>Ajuda o usuário a fazer a </a:t>
            </a:r>
            <a:r>
              <a:rPr lang="pt-BR" altLang="ko-KR" dirty="0" err="1"/>
              <a:t>visualição</a:t>
            </a:r>
            <a:r>
              <a:rPr lang="pt-BR" altLang="ko-KR" dirty="0"/>
              <a:t> dos preços e calculo dos indicadores que estão ocorrendo no mercado</a:t>
            </a:r>
          </a:p>
          <a:p>
            <a:pPr marL="628650" lvl="1" indent="-171450">
              <a:buFontTx/>
              <a:buChar char="-"/>
            </a:pPr>
            <a:r>
              <a:rPr lang="pt-BR" altLang="ko-KR" dirty="0"/>
              <a:t>Os gráficos são gerados e enviados junto com as ordens de compra ou venda</a:t>
            </a:r>
          </a:p>
          <a:p>
            <a:pPr marL="628650" lvl="1" indent="-171450">
              <a:buFontTx/>
              <a:buChar char="-"/>
            </a:pPr>
            <a:endParaRPr lang="pt-BR" altLang="ko-KR" dirty="0"/>
          </a:p>
          <a:p>
            <a:pPr marL="628650" lvl="1" indent="-171450">
              <a:buFontTx/>
              <a:buChar char="-"/>
            </a:pPr>
            <a:endParaRPr lang="pt-BR" altLang="ko-K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3</a:t>
            </a:fld>
            <a:endParaRPr lang="ko-KR" altLang="en-US" dirty="0"/>
          </a:p>
        </p:txBody>
      </p:sp>
    </p:spTree>
    <p:extLst>
      <p:ext uri="{BB962C8B-B14F-4D97-AF65-F5344CB8AC3E}">
        <p14:creationId xmlns:p14="http://schemas.microsoft.com/office/powerpoint/2010/main" val="400680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tipo de moedas possui uma chave única. Não é possível realizar transações com moedas diferentes, ou seja, se você tem </a:t>
            </a:r>
            <a:r>
              <a:rPr lang="pt-BR" dirty="0" err="1"/>
              <a:t>etherium</a:t>
            </a:r>
            <a:r>
              <a:rPr lang="pt-BR" dirty="0"/>
              <a:t> e quer compra </a:t>
            </a:r>
            <a:r>
              <a:rPr lang="pt-BR" dirty="0" err="1"/>
              <a:t>bitcoin</a:t>
            </a:r>
            <a:r>
              <a:rPr lang="pt-BR" dirty="0"/>
              <a:t>... É necessário vender e pegar o dinheiro para finalizar a compra.</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4</a:t>
            </a:fld>
            <a:endParaRPr lang="ko-KR" altLang="en-US" dirty="0"/>
          </a:p>
        </p:txBody>
      </p:sp>
    </p:spTree>
    <p:extLst>
      <p:ext uri="{BB962C8B-B14F-4D97-AF65-F5344CB8AC3E}">
        <p14:creationId xmlns:p14="http://schemas.microsoft.com/office/powerpoint/2010/main" val="249392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b="1" dirty="0"/>
              <a:t>Corretora: </a:t>
            </a:r>
            <a:r>
              <a:rPr lang="pt-BR" dirty="0"/>
              <a:t>Para fins de demonstração foi utilizado a Mercado </a:t>
            </a:r>
            <a:r>
              <a:rPr lang="pt-BR" dirty="0" err="1"/>
              <a:t>Bitcoin</a:t>
            </a:r>
            <a:r>
              <a:rPr lang="pt-BR" dirty="0"/>
              <a:t>, corretora brasileira que trabalha com diversas </a:t>
            </a:r>
            <a:r>
              <a:rPr lang="pt-BR" dirty="0" err="1"/>
              <a:t>criptomoedas</a:t>
            </a:r>
            <a:r>
              <a:rPr lang="pt-BR" dirty="0"/>
              <a:t>. </a:t>
            </a:r>
          </a:p>
          <a:p>
            <a:pPr marL="171450" indent="-171450">
              <a:buFontTx/>
              <a:buChar char="-"/>
            </a:pPr>
            <a:r>
              <a:rPr lang="pt-BR" b="1" dirty="0"/>
              <a:t>API de negociação: </a:t>
            </a:r>
            <a:r>
              <a:rPr lang="pt-BR" dirty="0"/>
              <a:t>responsável pela comunicação e envio de ordens para a corretora. É possível mudar a corretora apenas alterando um componente especifico do sistema. Para a comunicação alguns parâmetros são necessário, como por exemplo, a moeda.</a:t>
            </a:r>
          </a:p>
          <a:p>
            <a:pPr marL="171450" indent="-171450">
              <a:buFontTx/>
              <a:buChar char="-"/>
            </a:pPr>
            <a:r>
              <a:rPr lang="pt-BR" b="1" dirty="0"/>
              <a:t>Monitor de mercado: </a:t>
            </a:r>
            <a:r>
              <a:rPr lang="pt-BR" dirty="0"/>
              <a:t>Realiza a monitoração do mercado e envia as atualizações para a máquina de analise gráfica em tempo real. </a:t>
            </a:r>
          </a:p>
          <a:p>
            <a:pPr marL="171450" indent="-171450">
              <a:buFontTx/>
              <a:buChar char="-"/>
            </a:pPr>
            <a:r>
              <a:rPr lang="pt-BR" b="1" dirty="0"/>
              <a:t>Máquina de análise gráfica:</a:t>
            </a:r>
            <a:r>
              <a:rPr lang="pt-BR" dirty="0"/>
              <a:t> Onde possui os indicadores de mercado que o usuário deseja utilizar. Faz comunicação com o núcleo principal caso haja alguma oportunidade de compra ou venda.</a:t>
            </a:r>
          </a:p>
          <a:p>
            <a:pPr marL="171450" indent="-171450">
              <a:buFontTx/>
              <a:buChar char="-"/>
            </a:pPr>
            <a:r>
              <a:rPr lang="pt-BR" b="1" dirty="0"/>
              <a:t>Máquina de execução e acompanhamento de ordens</a:t>
            </a:r>
            <a:r>
              <a:rPr lang="pt-BR" dirty="0"/>
              <a:t>: Recebe e envia para a API de negociação as ordens aceitas pelo usuário. Também é responsável por fazer o monitoramento das ordens criadas e pendentes e consequentemente </a:t>
            </a:r>
            <a:r>
              <a:rPr lang="pt-BR" dirty="0" err="1"/>
              <a:t>emit</a:t>
            </a:r>
            <a:r>
              <a:rPr lang="pt-BR" dirty="0"/>
              <a:t> timeout caso necessário.</a:t>
            </a:r>
          </a:p>
          <a:p>
            <a:pPr marL="171450" indent="-171450">
              <a:buFontTx/>
              <a:buChar char="-"/>
            </a:pPr>
            <a:r>
              <a:rPr lang="pt-BR" b="1" dirty="0" err="1"/>
              <a:t>Chatbot</a:t>
            </a:r>
            <a:r>
              <a:rPr lang="pt-BR" dirty="0"/>
              <a:t>: Utilizado como um sistema de troca de mensagens, nesse caso o </a:t>
            </a:r>
            <a:r>
              <a:rPr lang="pt-BR" dirty="0" err="1"/>
              <a:t>Telegram</a:t>
            </a:r>
            <a:r>
              <a:rPr lang="pt-BR" dirty="0"/>
              <a:t>. Facilitando a comunicação com o usuário de forma clara e efetiva. O </a:t>
            </a:r>
            <a:r>
              <a:rPr lang="pt-BR" dirty="0" err="1"/>
              <a:t>chatbot</a:t>
            </a:r>
            <a:r>
              <a:rPr lang="pt-BR" dirty="0"/>
              <a:t> repassa as informações para o usuário e vice versa.</a:t>
            </a:r>
          </a:p>
          <a:p>
            <a:pPr marL="171450" indent="-171450">
              <a:buFontTx/>
              <a:buChar char="-"/>
            </a:pPr>
            <a:r>
              <a:rPr lang="pt-BR" b="1" dirty="0"/>
              <a:t>Orquestrador</a:t>
            </a:r>
            <a:r>
              <a:rPr lang="pt-BR" dirty="0"/>
              <a:t>: Núcleo, coordenador! Responsável por intermediar a troca e mensagens entre os demais componentes. É o MAIN do sistema.</a:t>
            </a:r>
          </a:p>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6</a:t>
            </a:fld>
            <a:endParaRPr lang="ko-KR" altLang="en-US" dirty="0"/>
          </a:p>
        </p:txBody>
      </p:sp>
    </p:spTree>
    <p:extLst>
      <p:ext uri="{BB962C8B-B14F-4D97-AF65-F5344CB8AC3E}">
        <p14:creationId xmlns:p14="http://schemas.microsoft.com/office/powerpoint/2010/main" val="1637516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Resultados financeiros depende da estratégia do usuário.</a:t>
            </a:r>
          </a:p>
          <a:p>
            <a:r>
              <a:rPr lang="pt-BR" dirty="0"/>
              <a:t>O sistema se propõe a monitorar e aplicar os indicadores que o próprio usuário escolheu.</a:t>
            </a:r>
          </a:p>
          <a:p>
            <a:r>
              <a:rPr lang="pt-BR" dirty="0"/>
              <a:t>O usuário tem a possibilidade de </a:t>
            </a:r>
            <a:r>
              <a:rPr lang="pt-BR" dirty="0" err="1"/>
              <a:t>tomad</a:t>
            </a:r>
            <a:r>
              <a:rPr lang="pt-BR" dirty="0"/>
              <a:t> de decisão, sendo assim possível verificar o cenário atual em volta.</a:t>
            </a:r>
          </a:p>
          <a:p>
            <a:endParaRPr lang="pt-BR" dirty="0"/>
          </a:p>
          <a:p>
            <a:r>
              <a:rPr lang="pt-BR" b="1" dirty="0"/>
              <a:t>Monitoramento</a:t>
            </a:r>
            <a:r>
              <a:rPr lang="pt-BR" dirty="0"/>
              <a:t>: visto através de um log no software e confirmado na corretora os valores.</a:t>
            </a:r>
          </a:p>
          <a:p>
            <a:r>
              <a:rPr lang="pt-BR" b="1" dirty="0"/>
              <a:t>Indicadores</a:t>
            </a:r>
            <a:r>
              <a:rPr lang="pt-BR" dirty="0"/>
              <a:t>: Métodos desenvolvidos para forçar esses valores esperado. Ou seja, olha nos valores da corretora onde iria gerar um sinal e </a:t>
            </a:r>
            <a:r>
              <a:rPr lang="pt-BR" dirty="0" err="1"/>
              <a:t>cosntroi</a:t>
            </a:r>
            <a:r>
              <a:rPr lang="pt-BR" dirty="0"/>
              <a:t> preços em cima disso. Somente para não precisar esperar o mercado oscilar, o que pode levar dias ou semanas.</a:t>
            </a:r>
          </a:p>
          <a:p>
            <a:r>
              <a:rPr lang="pt-BR" b="1" dirty="0"/>
              <a:t>Usabilidade</a:t>
            </a:r>
            <a:r>
              <a:rPr lang="pt-BR" dirty="0"/>
              <a:t>: Comandos simples e diretos, resultados das informações da forma mais clara possível.</a:t>
            </a:r>
          </a:p>
          <a:p>
            <a:r>
              <a:rPr lang="pt-BR" b="1" dirty="0"/>
              <a:t>Execução das ordens</a:t>
            </a:r>
            <a:r>
              <a:rPr lang="pt-BR" dirty="0"/>
              <a:t>: Ao realizar a tomada de decisão diante a uma oportunidade pode-se afirmar que o software se comportou-se da maneira esperada. Realizando a ordem de compra e venda e basta ir até a interface da corretora nas ordens ativas para checar.</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9</a:t>
            </a:fld>
            <a:endParaRPr lang="ko-KR" altLang="en-US" dirty="0"/>
          </a:p>
        </p:txBody>
      </p:sp>
    </p:spTree>
    <p:extLst>
      <p:ext uri="{BB962C8B-B14F-4D97-AF65-F5344CB8AC3E}">
        <p14:creationId xmlns:p14="http://schemas.microsoft.com/office/powerpoint/2010/main" val="276757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Desenvolvimento de uma plataforma com interface que permita o usuário realizar download da aplicação e fazer um cadastro, como a maioria das plataformas existentes no mercado atualmente. Fazer com que todos os comandos fiquem fixos e disponíveis no </a:t>
            </a:r>
            <a:r>
              <a:rPr lang="pt-BR" dirty="0" err="1"/>
              <a:t>telegram</a:t>
            </a:r>
            <a:r>
              <a:rPr lang="pt-BR" dirty="0"/>
              <a:t>.</a:t>
            </a:r>
          </a:p>
          <a:p>
            <a:pPr marL="171450" indent="-171450">
              <a:buFontTx/>
              <a:buChar char="-"/>
            </a:pPr>
            <a:r>
              <a:rPr lang="pt-BR" dirty="0"/>
              <a:t>Utilizar Inteligência Artificial para analise de dados históricos de mercado de negociações para realizar automatização ao de valores inseridos nos indicadores em empregados no desenvolvimento. Proporcionando um intervalo de valores que gere maiores lucros nas operações do usuário. Analise de mês propenso e valores. ENCONTRAR PADRÕES!!!</a:t>
            </a:r>
          </a:p>
          <a:p>
            <a:pPr marL="171450" indent="-171450">
              <a:buFontTx/>
              <a:buChar char="-"/>
            </a:pPr>
            <a:r>
              <a:rPr lang="pt-BR" dirty="0"/>
              <a:t>Implementação de um componente que permita ao usuário operar simultaneamente com mais de uma corretora, possibilitando ao usuário operar em estratégia chamada spread, explorando diferenças de preços em mercados globais. Ex.: o mercado brasileiro é mais lento que o estrangeiro, logo pode-se comprar antes </a:t>
            </a:r>
            <a:r>
              <a:rPr lang="pt-BR" dirty="0" err="1"/>
              <a:t>la</a:t>
            </a:r>
            <a:r>
              <a:rPr lang="pt-BR" dirty="0"/>
              <a:t> quando esta subindo, </a:t>
            </a:r>
            <a:r>
              <a:rPr lang="pt-BR" dirty="0" err="1"/>
              <a:t>pq</a:t>
            </a:r>
            <a:r>
              <a:rPr lang="pt-BR" dirty="0"/>
              <a:t> depois de um tempo vai subir aqui também ai você pode vender por um valor mais alto.</a:t>
            </a:r>
          </a:p>
          <a:p>
            <a:pPr marL="171450" indent="-171450">
              <a:buFontTx/>
              <a:buChar char="-"/>
            </a:pPr>
            <a:r>
              <a:rPr lang="pt-BR" dirty="0"/>
              <a:t>Implementação de um modulo que permita o usuário gerar relatórios das suas ultimas operações para visualizacao de informações importantes, como por exemplo, porcentagem de lucros e prejuízos, permitindo melhorias em suas negociações futuras. </a:t>
            </a: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10</a:t>
            </a:fld>
            <a:endParaRPr lang="ko-KR" altLang="en-US" dirty="0"/>
          </a:p>
        </p:txBody>
      </p:sp>
    </p:spTree>
    <p:extLst>
      <p:ext uri="{BB962C8B-B14F-4D97-AF65-F5344CB8AC3E}">
        <p14:creationId xmlns:p14="http://schemas.microsoft.com/office/powerpoint/2010/main" val="279948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2218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31888" y="2859782"/>
            <a:ext cx="4716376" cy="481178"/>
          </a:xfrm>
        </p:spPr>
        <p:txBody>
          <a:bodyPr/>
          <a:lstStyle/>
          <a:p>
            <a:pPr lvl="0"/>
            <a:r>
              <a:rPr lang="pt-BR" altLang="ko-KR" sz="1800" dirty="0">
                <a:latin typeface="Consolas" panose="020B0609020204030204" pitchFamily="49" charset="0"/>
              </a:rPr>
              <a:t>Software de Negociação </a:t>
            </a:r>
            <a:br>
              <a:rPr lang="pt-BR" altLang="ko-KR" sz="1800" dirty="0">
                <a:latin typeface="Consolas" panose="020B0609020204030204" pitchFamily="49" charset="0"/>
              </a:rPr>
            </a:br>
            <a:r>
              <a:rPr lang="pt-BR" altLang="ko-KR" sz="1800" dirty="0">
                <a:latin typeface="Consolas" panose="020B0609020204030204" pitchFamily="49" charset="0"/>
              </a:rPr>
              <a:t>de </a:t>
            </a:r>
            <a:r>
              <a:rPr lang="pt-BR" altLang="ko-KR" sz="1800" dirty="0" err="1">
                <a:latin typeface="Consolas" panose="020B0609020204030204" pitchFamily="49" charset="0"/>
              </a:rPr>
              <a:t>Criptomoedas</a:t>
            </a:r>
            <a:r>
              <a:rPr lang="pt-BR" altLang="ko-KR" sz="1800" dirty="0">
                <a:latin typeface="Consolas" panose="020B0609020204030204" pitchFamily="49" charset="0"/>
              </a:rPr>
              <a:t> </a:t>
            </a:r>
          </a:p>
          <a:p>
            <a:pPr lvl="0"/>
            <a:r>
              <a:rPr lang="pt-BR" altLang="ko-KR" sz="1800" dirty="0">
                <a:latin typeface="Consolas" panose="020B0609020204030204" pitchFamily="49" charset="0"/>
              </a:rPr>
              <a:t>via </a:t>
            </a:r>
            <a:r>
              <a:rPr lang="pt-BR" altLang="ko-KR" sz="1800" dirty="0" err="1">
                <a:latin typeface="Consolas" panose="020B0609020204030204" pitchFamily="49" charset="0"/>
              </a:rPr>
              <a:t>Chatbot</a:t>
            </a:r>
            <a:endParaRPr lang="ko-KR" altLang="en-US" sz="1800" b="1" dirty="0">
              <a:latin typeface="Consolas" panose="020B0609020204030204" pitchFamily="49" charset="0"/>
            </a:endParaRPr>
          </a:p>
        </p:txBody>
      </p:sp>
      <p:pic>
        <p:nvPicPr>
          <p:cNvPr id="5" name="Picture 4">
            <a:extLst>
              <a:ext uri="{FF2B5EF4-FFF2-40B4-BE49-F238E27FC236}">
                <a16:creationId xmlns:a16="http://schemas.microsoft.com/office/drawing/2014/main" id="{B3098928-9B79-4B1C-B2FB-5912368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082" y="1645915"/>
            <a:ext cx="925835" cy="92583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22547"/>
            <a:ext cx="9144000" cy="576064"/>
          </a:xfrm>
        </p:spPr>
        <p:txBody>
          <a:bodyPr/>
          <a:lstStyle/>
          <a:p>
            <a:r>
              <a:rPr lang="en-US" altLang="ko-KR" sz="4000" dirty="0" err="1">
                <a:latin typeface="Consolas" panose="020B0609020204030204" pitchFamily="49" charset="0"/>
              </a:rPr>
              <a:t>Trabalhos</a:t>
            </a:r>
            <a:r>
              <a:rPr lang="en-US" altLang="ko-KR" sz="4000" dirty="0">
                <a:latin typeface="Consolas" panose="020B0609020204030204" pitchFamily="49" charset="0"/>
              </a:rPr>
              <a:t> </a:t>
            </a:r>
            <a:r>
              <a:rPr lang="en-US" altLang="ko-KR" sz="4000" dirty="0" err="1">
                <a:latin typeface="Consolas" panose="020B0609020204030204" pitchFamily="49" charset="0"/>
              </a:rPr>
              <a:t>futuros</a:t>
            </a:r>
            <a:endParaRPr lang="ko-KR" altLang="en-US" sz="4000" dirty="0">
              <a:latin typeface="Consolas" panose="020B0609020204030204" pitchFamily="49" charset="0"/>
            </a:endParaRPr>
          </a:p>
        </p:txBody>
      </p:sp>
      <p:grpSp>
        <p:nvGrpSpPr>
          <p:cNvPr id="5" name="Group 4"/>
          <p:cNvGrpSpPr/>
          <p:nvPr/>
        </p:nvGrpSpPr>
        <p:grpSpPr>
          <a:xfrm>
            <a:off x="539551" y="3435846"/>
            <a:ext cx="2009809" cy="1020395"/>
            <a:chOff x="1062658" y="3986014"/>
            <a:chExt cx="1728192" cy="1020395"/>
          </a:xfrm>
        </p:grpSpPr>
        <p:sp>
          <p:nvSpPr>
            <p:cNvPr id="6" name="TextBox 5"/>
            <p:cNvSpPr txBox="1"/>
            <p:nvPr/>
          </p:nvSpPr>
          <p:spPr>
            <a:xfrm>
              <a:off x="1062658" y="3986014"/>
              <a:ext cx="172819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Interface e download</a:t>
              </a:r>
              <a:endParaRPr lang="ko-KR" altLang="en-US" sz="1400" b="1" dirty="0">
                <a:solidFill>
                  <a:schemeClr val="bg1"/>
                </a:solidFill>
                <a:cs typeface="Arial" pitchFamily="34" charset="0"/>
              </a:endParaRPr>
            </a:p>
          </p:txBody>
        </p:sp>
        <p:sp>
          <p:nvSpPr>
            <p:cNvPr id="7" name="TextBox 6"/>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Desenvolvimento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interface que </a:t>
              </a:r>
              <a:r>
                <a:rPr lang="en-US" altLang="ko-KR" sz="1100" dirty="0" err="1">
                  <a:solidFill>
                    <a:schemeClr val="bg1"/>
                  </a:solidFill>
                  <a:cs typeface="Arial" pitchFamily="34" charset="0"/>
                </a:rPr>
                <a:t>permita</a:t>
              </a:r>
              <a:r>
                <a:rPr lang="en-US" altLang="ko-KR" sz="1100" dirty="0">
                  <a:solidFill>
                    <a:schemeClr val="bg1"/>
                  </a:solidFill>
                  <a:cs typeface="Arial" pitchFamily="34" charset="0"/>
                </a:rPr>
                <a:t> download e </a:t>
              </a:r>
              <a:r>
                <a:rPr lang="en-US" altLang="ko-KR" sz="1100" dirty="0" err="1">
                  <a:solidFill>
                    <a:schemeClr val="bg1"/>
                  </a:solidFill>
                  <a:cs typeface="Arial" pitchFamily="34" charset="0"/>
                </a:rPr>
                <a:t>cadastro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a:t>
              </a:r>
            </a:p>
          </p:txBody>
        </p:sp>
      </p:grpSp>
      <p:grpSp>
        <p:nvGrpSpPr>
          <p:cNvPr id="8" name="Group 7"/>
          <p:cNvGrpSpPr/>
          <p:nvPr/>
        </p:nvGrpSpPr>
        <p:grpSpPr>
          <a:xfrm>
            <a:off x="2557914" y="3435846"/>
            <a:ext cx="2009809" cy="1189673"/>
            <a:chOff x="1062658" y="3986014"/>
            <a:chExt cx="1728192" cy="1189673"/>
          </a:xfrm>
        </p:grpSpPr>
        <p:sp>
          <p:nvSpPr>
            <p:cNvPr id="9" name="TextBox 8"/>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Inteligência</a:t>
              </a:r>
              <a:r>
                <a:rPr lang="en-US" altLang="ko-KR" sz="1400" b="1" dirty="0">
                  <a:solidFill>
                    <a:schemeClr val="bg1"/>
                  </a:solidFill>
                  <a:cs typeface="Arial" pitchFamily="34" charset="0"/>
                </a:rPr>
                <a:t> Artificial</a:t>
              </a:r>
              <a:endParaRPr lang="ko-KR" altLang="en-US" sz="1400" b="1" dirty="0">
                <a:solidFill>
                  <a:schemeClr val="bg1"/>
                </a:solidFill>
                <a:cs typeface="Arial" pitchFamily="34" charset="0"/>
              </a:endParaRPr>
            </a:p>
          </p:txBody>
        </p:sp>
        <p:sp>
          <p:nvSpPr>
            <p:cNvPr id="10" name="TextBox 9"/>
            <p:cNvSpPr txBox="1"/>
            <p:nvPr/>
          </p:nvSpPr>
          <p:spPr>
            <a:xfrm>
              <a:off x="1062658" y="4236968"/>
              <a:ext cx="1728192" cy="938719"/>
            </a:xfrm>
            <a:prstGeom prst="rect">
              <a:avLst/>
            </a:prstGeom>
            <a:noFill/>
          </p:spPr>
          <p:txBody>
            <a:bodyPr wrap="square" rtlCol="0">
              <a:spAutoFit/>
            </a:bodyPr>
            <a:lstStyle/>
            <a:p>
              <a:pPr algn="ctr"/>
              <a:r>
                <a:rPr lang="en-US" altLang="ko-KR" sz="1100" dirty="0">
                  <a:solidFill>
                    <a:schemeClr val="bg1"/>
                  </a:solidFill>
                  <a:cs typeface="Arial" pitchFamily="34" charset="0"/>
                </a:rPr>
                <a:t>IA para </a:t>
              </a:r>
              <a:r>
                <a:rPr lang="en-US" altLang="ko-KR" sz="1100" dirty="0" err="1">
                  <a:solidFill>
                    <a:schemeClr val="bg1"/>
                  </a:solidFill>
                  <a:cs typeface="Arial" pitchFamily="34" charset="0"/>
                </a:rPr>
                <a:t>análise</a:t>
              </a:r>
              <a:r>
                <a:rPr lang="en-US" altLang="ko-KR" sz="1100" dirty="0">
                  <a:solidFill>
                    <a:schemeClr val="bg1"/>
                  </a:solidFill>
                  <a:cs typeface="Arial" pitchFamily="34" charset="0"/>
                </a:rPr>
                <a:t> de dados </a:t>
              </a:r>
              <a:r>
                <a:rPr lang="en-US" altLang="ko-KR" sz="1100" dirty="0" err="1">
                  <a:solidFill>
                    <a:schemeClr val="bg1"/>
                  </a:solidFill>
                  <a:cs typeface="Arial" pitchFamily="34" charset="0"/>
                </a:rPr>
                <a:t>históricos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 para </a:t>
              </a:r>
              <a:r>
                <a:rPr lang="en-US" altLang="ko-KR" sz="1100" dirty="0" err="1">
                  <a:solidFill>
                    <a:schemeClr val="bg1"/>
                  </a:solidFill>
                  <a:cs typeface="Arial" pitchFamily="34" charset="0"/>
                </a:rPr>
                <a:t>então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automatizar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parâmetros</a:t>
              </a:r>
              <a:r>
                <a:rPr lang="en-US" altLang="ko-KR" sz="1100" dirty="0">
                  <a:solidFill>
                    <a:schemeClr val="bg1"/>
                  </a:solidFill>
                  <a:cs typeface="Arial" pitchFamily="34" charset="0"/>
                </a:rPr>
                <a:t> dos </a:t>
              </a:r>
              <a:r>
                <a:rPr lang="en-US" altLang="ko-KR" sz="1100" dirty="0" err="1">
                  <a:solidFill>
                    <a:schemeClr val="bg1"/>
                  </a:solidFill>
                  <a:cs typeface="Arial" pitchFamily="34" charset="0"/>
                </a:rPr>
                <a:t>indicadores</a:t>
              </a:r>
              <a:r>
                <a:rPr lang="en-US" altLang="ko-KR" sz="1100" dirty="0">
                  <a:solidFill>
                    <a:schemeClr val="bg1"/>
                  </a:solidFill>
                  <a:cs typeface="Arial" pitchFamily="34" charset="0"/>
                </a:rPr>
                <a:t>. </a:t>
              </a:r>
            </a:p>
          </p:txBody>
        </p:sp>
      </p:grpSp>
      <p:grpSp>
        <p:nvGrpSpPr>
          <p:cNvPr id="11" name="Group 10"/>
          <p:cNvGrpSpPr/>
          <p:nvPr/>
        </p:nvGrpSpPr>
        <p:grpSpPr>
          <a:xfrm>
            <a:off x="4650423" y="3435846"/>
            <a:ext cx="2009809" cy="1020395"/>
            <a:chOff x="1062658" y="3986014"/>
            <a:chExt cx="1728192" cy="1020395"/>
          </a:xfrm>
        </p:grpSpPr>
        <p:sp>
          <p:nvSpPr>
            <p:cNvPr id="12" name="TextBox 11"/>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Negociações</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Globais</a:t>
              </a:r>
              <a:endParaRPr lang="ko-KR" altLang="en-US" sz="1400" b="1" dirty="0">
                <a:solidFill>
                  <a:schemeClr val="bg1"/>
                </a:solidFill>
                <a:cs typeface="Arial" pitchFamily="34" charset="0"/>
              </a:endParaRPr>
            </a:p>
          </p:txBody>
        </p:sp>
        <p:sp>
          <p:nvSpPr>
            <p:cNvPr id="13" name="TextBox 12"/>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Extensão</a:t>
              </a:r>
              <a:r>
                <a:rPr lang="en-US" altLang="ko-KR" sz="1100" dirty="0">
                  <a:solidFill>
                    <a:schemeClr val="bg1"/>
                  </a:solidFill>
                  <a:cs typeface="Arial" pitchFamily="34" charset="0"/>
                </a:rPr>
                <a:t> para que o </a:t>
              </a:r>
              <a:r>
                <a:rPr lang="en-US" altLang="ko-KR" sz="1100" dirty="0" err="1">
                  <a:solidFill>
                    <a:schemeClr val="bg1"/>
                  </a:solidFill>
                  <a:cs typeface="Arial" pitchFamily="34" charset="0"/>
                </a:rPr>
                <a:t>usuário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tenha</a:t>
              </a:r>
              <a:r>
                <a:rPr lang="en-US" altLang="ko-KR" sz="1100" dirty="0">
                  <a:solidFill>
                    <a:schemeClr val="bg1"/>
                  </a:solidFill>
                  <a:cs typeface="Arial" pitchFamily="34" charset="0"/>
                </a:rPr>
                <a:t> </a:t>
              </a:r>
              <a:r>
                <a:rPr lang="en-US" altLang="ko-KR" sz="1100">
                  <a:solidFill>
                    <a:schemeClr val="bg1"/>
                  </a:solidFill>
                  <a:cs typeface="Arial" pitchFamily="34" charset="0"/>
                </a:rPr>
                <a:t>a possibilidade </a:t>
              </a:r>
              <a:r>
                <a:rPr lang="en-US" altLang="ko-KR" sz="1100" dirty="0">
                  <a:solidFill>
                    <a:schemeClr val="bg1"/>
                  </a:solidFill>
                  <a:cs typeface="Arial" pitchFamily="34" charset="0"/>
                </a:rPr>
                <a:t>de </a:t>
              </a:r>
              <a:r>
                <a:rPr lang="en-US" altLang="ko-KR" sz="1100" dirty="0" err="1">
                  <a:solidFill>
                    <a:schemeClr val="bg1"/>
                  </a:solidFill>
                  <a:cs typeface="Arial" pitchFamily="34" charset="0"/>
                </a:rPr>
                <a:t>operar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simultaneamente</a:t>
              </a:r>
              <a:r>
                <a:rPr lang="en-US" altLang="ko-KR" sz="1100" dirty="0">
                  <a:solidFill>
                    <a:schemeClr val="bg1"/>
                  </a:solidFill>
                  <a:cs typeface="Arial" pitchFamily="34" charset="0"/>
                </a:rPr>
                <a:t> com </a:t>
              </a:r>
              <a:r>
                <a:rPr lang="en-US" altLang="ko-KR" sz="1100" dirty="0" err="1">
                  <a:solidFill>
                    <a:schemeClr val="bg1"/>
                  </a:solidFill>
                  <a:cs typeface="Arial" pitchFamily="34" charset="0"/>
                </a:rPr>
                <a:t>diversas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corretoras</a:t>
              </a:r>
              <a:r>
                <a:rPr lang="en-US" altLang="ko-KR" sz="1100" dirty="0">
                  <a:solidFill>
                    <a:schemeClr val="bg1"/>
                  </a:solidFill>
                  <a:cs typeface="Arial" pitchFamily="34" charset="0"/>
                </a:rPr>
                <a:t>. </a:t>
              </a:r>
            </a:p>
          </p:txBody>
        </p:sp>
      </p:grpSp>
      <p:grpSp>
        <p:nvGrpSpPr>
          <p:cNvPr id="14" name="Group 13"/>
          <p:cNvGrpSpPr/>
          <p:nvPr/>
        </p:nvGrpSpPr>
        <p:grpSpPr>
          <a:xfrm>
            <a:off x="6594639" y="3435846"/>
            <a:ext cx="2009809" cy="1189673"/>
            <a:chOff x="1062658" y="3986014"/>
            <a:chExt cx="1728192" cy="1189673"/>
          </a:xfrm>
        </p:grpSpPr>
        <p:sp>
          <p:nvSpPr>
            <p:cNvPr id="15" name="TextBox 14"/>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Relatórios</a:t>
              </a:r>
              <a:endParaRPr lang="ko-KR" altLang="en-US" sz="1400" b="1" dirty="0">
                <a:solidFill>
                  <a:schemeClr val="bg1"/>
                </a:solidFill>
                <a:cs typeface="Arial" pitchFamily="34" charset="0"/>
              </a:endParaRPr>
            </a:p>
          </p:txBody>
        </p:sp>
        <p:sp>
          <p:nvSpPr>
            <p:cNvPr id="16" name="TextBox 15"/>
            <p:cNvSpPr txBox="1"/>
            <p:nvPr/>
          </p:nvSpPr>
          <p:spPr>
            <a:xfrm>
              <a:off x="1062658" y="4236968"/>
              <a:ext cx="1728192" cy="938719"/>
            </a:xfrm>
            <a:prstGeom prst="rect">
              <a:avLst/>
            </a:prstGeom>
            <a:noFill/>
          </p:spPr>
          <p:txBody>
            <a:bodyPr wrap="square" rtlCol="0">
              <a:spAutoFit/>
            </a:bodyPr>
            <a:lstStyle/>
            <a:p>
              <a:pPr algn="ctr"/>
              <a:r>
                <a:rPr lang="en-US" altLang="ko-KR" sz="1100" dirty="0" err="1">
                  <a:solidFill>
                    <a:schemeClr val="bg1"/>
                  </a:solidFill>
                  <a:cs typeface="Arial" pitchFamily="34" charset="0"/>
                </a:rPr>
                <a:t>Geração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relatórios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operações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realizadas</a:t>
              </a:r>
              <a:r>
                <a:rPr lang="en-US" altLang="ko-KR" sz="1100" dirty="0">
                  <a:solidFill>
                    <a:schemeClr val="bg1"/>
                  </a:solidFill>
                  <a:cs typeface="Arial" pitchFamily="34" charset="0"/>
                </a:rPr>
                <a:t> no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permitindo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percentuais</a:t>
              </a:r>
              <a:r>
                <a:rPr lang="en-US" altLang="ko-KR" sz="1100" dirty="0">
                  <a:solidFill>
                    <a:schemeClr val="bg1"/>
                  </a:solidFill>
                  <a:cs typeface="Arial" pitchFamily="34" charset="0"/>
                </a:rPr>
                <a:t>.</a:t>
              </a:r>
            </a:p>
          </p:txBody>
        </p:sp>
      </p:grpSp>
      <p:sp>
        <p:nvSpPr>
          <p:cNvPr id="4" name="Freeform 3"/>
          <p:cNvSpPr/>
          <p:nvPr/>
        </p:nvSpPr>
        <p:spPr>
          <a:xfrm>
            <a:off x="-29680" y="1563638"/>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83568" y="1752561"/>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78709" y="1497960"/>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62978"/>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47614"/>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Smiley Face 14">
            <a:extLst>
              <a:ext uri="{FF2B5EF4-FFF2-40B4-BE49-F238E27FC236}">
                <a16:creationId xmlns:a16="http://schemas.microsoft.com/office/drawing/2014/main" id="{45CFBB56-4F29-413F-8DEB-B3D641D2094D}"/>
              </a:ext>
            </a:extLst>
          </p:cNvPr>
          <p:cNvSpPr/>
          <p:nvPr/>
        </p:nvSpPr>
        <p:spPr>
          <a:xfrm>
            <a:off x="1043608" y="2098603"/>
            <a:ext cx="582565" cy="582565"/>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3" name="Picture 32">
            <a:extLst>
              <a:ext uri="{FF2B5EF4-FFF2-40B4-BE49-F238E27FC236}">
                <a16:creationId xmlns:a16="http://schemas.microsoft.com/office/drawing/2014/main" id="{84821C64-411D-4A98-B808-6E8EAF430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6816" y="1806835"/>
            <a:ext cx="521557" cy="521557"/>
          </a:xfrm>
          <a:prstGeom prst="rect">
            <a:avLst/>
          </a:prstGeom>
        </p:spPr>
      </p:pic>
      <p:sp>
        <p:nvSpPr>
          <p:cNvPr id="35" name="Rectangle 7">
            <a:extLst>
              <a:ext uri="{FF2B5EF4-FFF2-40B4-BE49-F238E27FC236}">
                <a16:creationId xmlns:a16="http://schemas.microsoft.com/office/drawing/2014/main" id="{CCDDD528-C5B8-4776-81B3-A987804AFAD5}"/>
              </a:ext>
            </a:extLst>
          </p:cNvPr>
          <p:cNvSpPr/>
          <p:nvPr/>
        </p:nvSpPr>
        <p:spPr>
          <a:xfrm>
            <a:off x="5440245" y="1575889"/>
            <a:ext cx="297494" cy="29749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Block Arc 41">
            <a:extLst>
              <a:ext uri="{FF2B5EF4-FFF2-40B4-BE49-F238E27FC236}">
                <a16:creationId xmlns:a16="http://schemas.microsoft.com/office/drawing/2014/main" id="{9183AFAE-B059-4698-845E-508517FB9856}"/>
              </a:ext>
            </a:extLst>
          </p:cNvPr>
          <p:cNvSpPr/>
          <p:nvPr/>
        </p:nvSpPr>
        <p:spPr>
          <a:xfrm>
            <a:off x="4190345" y="1619237"/>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295464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496" y="3003798"/>
            <a:ext cx="5831632" cy="576063"/>
          </a:xfrm>
        </p:spPr>
        <p:txBody>
          <a:bodyPr/>
          <a:lstStyle/>
          <a:p>
            <a:pPr algn="l"/>
            <a:r>
              <a:rPr lang="en-US" altLang="ko-KR" sz="4000" dirty="0" err="1">
                <a:solidFill>
                  <a:schemeClr val="bg1"/>
                </a:solidFill>
              </a:rPr>
              <a:t>Obrigada</a:t>
            </a:r>
            <a:r>
              <a:rPr lang="en-US" altLang="ko-KR" sz="4000" dirty="0">
                <a:solidFill>
                  <a:schemeClr val="bg1"/>
                </a:solidFill>
              </a:rPr>
              <a:t>!</a:t>
            </a:r>
            <a:endParaRPr lang="ko-KR" altLang="en-US" sz="4000" dirty="0">
              <a:solidFill>
                <a:schemeClr val="bg1"/>
              </a:solidFill>
            </a:endParaRPr>
          </a:p>
        </p:txBody>
      </p:sp>
      <p:sp>
        <p:nvSpPr>
          <p:cNvPr id="3" name="Text Placeholder 2"/>
          <p:cNvSpPr>
            <a:spLocks noGrp="1"/>
          </p:cNvSpPr>
          <p:nvPr>
            <p:ph type="body" sz="quarter" idx="11"/>
          </p:nvPr>
        </p:nvSpPr>
        <p:spPr>
          <a:xfrm>
            <a:off x="35496" y="3723878"/>
            <a:ext cx="5543600" cy="1332148"/>
          </a:xfrm>
        </p:spPr>
        <p:txBody>
          <a:bodyPr/>
          <a:lstStyle/>
          <a:p>
            <a:pPr lvl="0" algn="l"/>
            <a:r>
              <a:rPr lang="en-US" altLang="ko-KR" dirty="0" err="1">
                <a:latin typeface="Consolas" panose="020B0609020204030204" pitchFamily="49" charset="0"/>
              </a:rPr>
              <a:t>Curso</a:t>
            </a:r>
            <a:r>
              <a:rPr lang="en-US" altLang="ko-KR" dirty="0">
                <a:latin typeface="Consolas" panose="020B0609020204030204" pitchFamily="49" charset="0"/>
              </a:rPr>
              <a:t>: </a:t>
            </a:r>
            <a:r>
              <a:rPr lang="en-US" altLang="ko-KR" dirty="0" err="1">
                <a:latin typeface="Consolas" panose="020B0609020204030204" pitchFamily="49" charset="0"/>
              </a:rPr>
              <a:t>Ciência</a:t>
            </a:r>
            <a:r>
              <a:rPr lang="en-US" altLang="ko-KR" dirty="0">
                <a:latin typeface="Consolas" panose="020B0609020204030204" pitchFamily="49" charset="0"/>
              </a:rPr>
              <a:t> da </a:t>
            </a:r>
            <a:r>
              <a:rPr lang="en-US" altLang="ko-KR" dirty="0" err="1">
                <a:latin typeface="Consolas" panose="020B0609020204030204" pitchFamily="49" charset="0"/>
              </a:rPr>
              <a:t>Computação</a:t>
            </a:r>
            <a:endParaRPr lang="en-US" altLang="ko-KR" dirty="0">
              <a:latin typeface="Consolas" panose="020B0609020204030204" pitchFamily="49" charset="0"/>
            </a:endParaRPr>
          </a:p>
          <a:p>
            <a:pPr lvl="0" algn="l"/>
            <a:r>
              <a:rPr lang="en-US" altLang="ko-KR" dirty="0" err="1">
                <a:latin typeface="Consolas" panose="020B0609020204030204" pitchFamily="49" charset="0"/>
              </a:rPr>
              <a:t>Disciplina</a:t>
            </a:r>
            <a:r>
              <a:rPr lang="en-US" altLang="ko-KR" dirty="0">
                <a:latin typeface="Consolas" panose="020B0609020204030204" pitchFamily="49" charset="0"/>
              </a:rPr>
              <a:t>: </a:t>
            </a:r>
            <a:r>
              <a:rPr lang="en-US" altLang="ko-KR" dirty="0" err="1">
                <a:latin typeface="Consolas" panose="020B0609020204030204" pitchFamily="49" charset="0"/>
              </a:rPr>
              <a:t>Laboratório</a:t>
            </a:r>
            <a:r>
              <a:rPr lang="en-US" altLang="ko-KR" dirty="0">
                <a:latin typeface="Consolas" panose="020B0609020204030204" pitchFamily="49" charset="0"/>
              </a:rPr>
              <a:t> de Software e </a:t>
            </a:r>
            <a:r>
              <a:rPr lang="en-US" altLang="ko-KR" dirty="0" err="1">
                <a:latin typeface="Consolas" panose="020B0609020204030204" pitchFamily="49" charset="0"/>
              </a:rPr>
              <a:t>Projetos</a:t>
            </a:r>
            <a:endParaRPr lang="en-US" altLang="ko-KR" dirty="0">
              <a:latin typeface="Consolas" panose="020B0609020204030204" pitchFamily="49" charset="0"/>
            </a:endParaRPr>
          </a:p>
          <a:p>
            <a:pPr algn="l"/>
            <a:r>
              <a:rPr lang="en-US" altLang="ko-KR" dirty="0" err="1">
                <a:latin typeface="Consolas" panose="020B0609020204030204" pitchFamily="49" charset="0"/>
              </a:rPr>
              <a:t>Aluno</a:t>
            </a:r>
            <a:r>
              <a:rPr lang="en-US" altLang="ko-KR" dirty="0">
                <a:latin typeface="Consolas" panose="020B0609020204030204" pitchFamily="49" charset="0"/>
              </a:rPr>
              <a:t>: Talita München</a:t>
            </a:r>
          </a:p>
          <a:p>
            <a:pPr lvl="0" algn="l"/>
            <a:r>
              <a:rPr lang="en-US" altLang="ko-KR" dirty="0">
                <a:latin typeface="Consolas" panose="020B0609020204030204" pitchFamily="49" charset="0"/>
              </a:rPr>
              <a:t>Professor: Nielsen </a:t>
            </a:r>
            <a:r>
              <a:rPr lang="en-US" altLang="ko-KR" dirty="0" err="1">
                <a:latin typeface="Consolas" panose="020B0609020204030204" pitchFamily="49" charset="0"/>
              </a:rPr>
              <a:t>Rechia</a:t>
            </a:r>
            <a:endParaRPr lang="en-US" altLang="ko-KR" dirty="0">
              <a:latin typeface="Consolas" panose="020B0609020204030204" pitchFamily="49" charset="0"/>
            </a:endParaRPr>
          </a:p>
        </p:txBody>
      </p:sp>
      <p:pic>
        <p:nvPicPr>
          <p:cNvPr id="1030" name="Picture 6" descr="Resultado de imagem para uniritter logo png">
            <a:extLst>
              <a:ext uri="{FF2B5EF4-FFF2-40B4-BE49-F238E27FC236}">
                <a16:creationId xmlns:a16="http://schemas.microsoft.com/office/drawing/2014/main" id="{DA959EE7-A4A7-4C02-A27C-1DE8A5A99E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4389952"/>
            <a:ext cx="1512168" cy="5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Consolas" panose="020B0609020204030204" pitchFamily="49" charset="0"/>
              </a:rPr>
              <a:t>O </a:t>
            </a:r>
            <a:r>
              <a:rPr lang="en-US" altLang="ko-KR" dirty="0" err="1">
                <a:latin typeface="Consolas" panose="020B0609020204030204" pitchFamily="49" charset="0"/>
              </a:rPr>
              <a:t>Projeto</a:t>
            </a:r>
            <a:endParaRPr lang="ko-KR" altLang="en-US" dirty="0">
              <a:latin typeface="Consolas" panose="020B0609020204030204" pitchFamily="49" charset="0"/>
            </a:endParaRPr>
          </a:p>
        </p:txBody>
      </p:sp>
      <p:sp>
        <p:nvSpPr>
          <p:cNvPr id="6" name="Oval 5"/>
          <p:cNvSpPr/>
          <p:nvPr/>
        </p:nvSpPr>
        <p:spPr>
          <a:xfrm>
            <a:off x="2166052" y="1419622"/>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001520"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543052" y="2562918"/>
            <a:ext cx="2254112" cy="1603460"/>
            <a:chOff x="3017860" y="4363106"/>
            <a:chExt cx="1654565" cy="1603460"/>
          </a:xfrm>
        </p:grpSpPr>
        <p:sp>
          <p:nvSpPr>
            <p:cNvPr id="11" name="TextBox 10"/>
            <p:cNvSpPr txBox="1"/>
            <p:nvPr/>
          </p:nvSpPr>
          <p:spPr>
            <a:xfrm>
              <a:off x="3017860" y="5197125"/>
              <a:ext cx="1654564" cy="769441"/>
            </a:xfrm>
            <a:prstGeom prst="rect">
              <a:avLst/>
            </a:prstGeom>
            <a:noFill/>
            <a:ln>
              <a:noFill/>
            </a:ln>
          </p:spPr>
          <p:txBody>
            <a:bodyPr wrap="square" rtlCol="0">
              <a:spAutoFit/>
            </a:bodyPr>
            <a:lstStyle/>
            <a:p>
              <a:pPr algn="ctr"/>
              <a:r>
                <a:rPr lang="en-US" altLang="ko-KR" sz="1100" dirty="0" err="1">
                  <a:solidFill>
                    <a:schemeClr val="bg1"/>
                  </a:solidFill>
                  <a:cs typeface="Arial" pitchFamily="34" charset="0"/>
                </a:rPr>
                <a:t>Proporciona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oscilação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valores</a:t>
              </a:r>
              <a:r>
                <a:rPr lang="en-US" altLang="ko-KR" sz="1100" dirty="0">
                  <a:solidFill>
                    <a:schemeClr val="bg1"/>
                  </a:solidFill>
                  <a:cs typeface="Arial" pitchFamily="34" charset="0"/>
                </a:rPr>
                <a:t> do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a:t>
              </a:r>
            </a:p>
          </p:txBody>
        </p:sp>
        <p:sp>
          <p:nvSpPr>
            <p:cNvPr id="12" name="TextBox 11"/>
            <p:cNvSpPr txBox="1"/>
            <p:nvPr/>
          </p:nvSpPr>
          <p:spPr>
            <a:xfrm>
              <a:off x="3017860" y="4363106"/>
              <a:ext cx="1654565" cy="830997"/>
            </a:xfrm>
            <a:prstGeom prst="rect">
              <a:avLst/>
            </a:prstGeom>
            <a:noFill/>
          </p:spPr>
          <p:txBody>
            <a:bodyPr wrap="square" rtlCol="0">
              <a:spAutoFit/>
            </a:bodyPr>
            <a:lstStyle/>
            <a:p>
              <a:pPr algn="ctr"/>
              <a:r>
                <a:rPr lang="en-US" altLang="ko-KR" sz="1600" b="1" dirty="0" err="1">
                  <a:solidFill>
                    <a:schemeClr val="bg1"/>
                  </a:solidFill>
                  <a:latin typeface="Consolas" panose="020B0609020204030204" pitchFamily="49" charset="0"/>
                  <a:cs typeface="Arial" pitchFamily="34" charset="0"/>
                </a:rPr>
                <a:t>Monitoramento</a:t>
              </a:r>
              <a:r>
                <a:rPr lang="en-US" altLang="ko-KR" sz="1600" b="1" dirty="0">
                  <a:solidFill>
                    <a:schemeClr val="bg1"/>
                  </a:solidFill>
                  <a:latin typeface="Consolas" panose="020B0609020204030204" pitchFamily="49" charset="0"/>
                  <a:cs typeface="Arial" pitchFamily="34" charset="0"/>
                </a:rPr>
                <a:t> do Mercado de </a:t>
              </a:r>
              <a:r>
                <a:rPr lang="en-US" altLang="ko-KR" sz="1600" b="1" dirty="0" err="1">
                  <a:solidFill>
                    <a:schemeClr val="bg1"/>
                  </a:solidFill>
                  <a:latin typeface="Consolas" panose="020B0609020204030204" pitchFamily="49" charset="0"/>
                  <a:cs typeface="Arial" pitchFamily="34" charset="0"/>
                </a:rPr>
                <a:t>Criptomoedas</a:t>
              </a:r>
              <a:endParaRPr lang="ko-KR" altLang="en-US" sz="1600" b="1" dirty="0">
                <a:solidFill>
                  <a:schemeClr val="bg1"/>
                </a:solidFill>
                <a:latin typeface="Consolas" panose="020B0609020204030204" pitchFamily="49" charset="0"/>
                <a:cs typeface="Arial" pitchFamily="34" charset="0"/>
              </a:endParaRPr>
            </a:p>
          </p:txBody>
        </p:sp>
      </p:grpSp>
      <p:grpSp>
        <p:nvGrpSpPr>
          <p:cNvPr id="13" name="Group 12"/>
          <p:cNvGrpSpPr/>
          <p:nvPr/>
        </p:nvGrpSpPr>
        <p:grpSpPr>
          <a:xfrm>
            <a:off x="6378520" y="2558354"/>
            <a:ext cx="2254112" cy="1665016"/>
            <a:chOff x="3017860" y="4363106"/>
            <a:chExt cx="1654565" cy="1665016"/>
          </a:xfrm>
        </p:grpSpPr>
        <p:sp>
          <p:nvSpPr>
            <p:cNvPr id="14" name="TextBox 13"/>
            <p:cNvSpPr txBox="1"/>
            <p:nvPr/>
          </p:nvSpPr>
          <p:spPr>
            <a:xfrm>
              <a:off x="3017860" y="5197125"/>
              <a:ext cx="1654564" cy="830997"/>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Visando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instantânea</a:t>
              </a:r>
              <a:r>
                <a:rPr lang="en-US" altLang="ko-KR" sz="1200" dirty="0">
                  <a:solidFill>
                    <a:schemeClr val="bg1"/>
                  </a:solidFill>
                  <a:cs typeface="Arial" pitchFamily="34" charset="0"/>
                </a:rPr>
                <a:t> entre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e 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de forma </a:t>
              </a:r>
              <a:r>
                <a:rPr lang="en-US" altLang="ko-KR" sz="1200" dirty="0" err="1">
                  <a:solidFill>
                    <a:schemeClr val="bg1"/>
                  </a:solidFill>
                  <a:cs typeface="Arial" pitchFamily="34" charset="0"/>
                </a:rPr>
                <a:t>prática</a:t>
              </a:r>
              <a:r>
                <a:rPr lang="en-US" altLang="ko-KR" sz="1200" dirty="0">
                  <a:solidFill>
                    <a:schemeClr val="bg1"/>
                  </a:solidFill>
                  <a:cs typeface="Arial" pitchFamily="34" charset="0"/>
                </a:rPr>
                <a:t> e de </a:t>
              </a:r>
              <a:r>
                <a:rPr lang="en-US" altLang="ko-KR" sz="1200" dirty="0" err="1">
                  <a:solidFill>
                    <a:schemeClr val="bg1"/>
                  </a:solidFill>
                  <a:cs typeface="Arial" pitchFamily="34" charset="0"/>
                </a:rPr>
                <a:t>fácil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acesso</a:t>
              </a:r>
              <a:r>
                <a:rPr lang="en-US" altLang="ko-KR" sz="1200" dirty="0">
                  <a:solidFill>
                    <a:schemeClr val="bg1"/>
                  </a:solidFill>
                  <a:cs typeface="Arial" pitchFamily="34" charset="0"/>
                </a:rPr>
                <a:t>.</a:t>
              </a:r>
            </a:p>
          </p:txBody>
        </p:sp>
        <p:sp>
          <p:nvSpPr>
            <p:cNvPr id="15" name="TextBox 14"/>
            <p:cNvSpPr txBox="1"/>
            <p:nvPr/>
          </p:nvSpPr>
          <p:spPr>
            <a:xfrm>
              <a:off x="3017860"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Comunicação via </a:t>
              </a:r>
              <a:r>
                <a:rPr lang="pt-BR" altLang="ko-KR" sz="1600" b="1" dirty="0" err="1">
                  <a:solidFill>
                    <a:schemeClr val="bg1"/>
                  </a:solidFill>
                  <a:latin typeface="Consolas" panose="020B0609020204030204" pitchFamily="49" charset="0"/>
                  <a:cs typeface="Arial" pitchFamily="34" charset="0"/>
                </a:rPr>
                <a:t>ChatBot</a:t>
              </a:r>
              <a:r>
                <a:rPr lang="pt-BR" altLang="ko-KR" sz="1600" b="1" dirty="0">
                  <a:solidFill>
                    <a:schemeClr val="bg1"/>
                  </a:solidFill>
                  <a:latin typeface="Consolas" panose="020B0609020204030204" pitchFamily="49" charset="0"/>
                  <a:cs typeface="Arial" pitchFamily="34" charset="0"/>
                </a:rPr>
                <a:t> utilizando o </a:t>
              </a:r>
              <a:r>
                <a:rPr lang="pt-BR" altLang="ko-KR" sz="1600" b="1" dirty="0" err="1">
                  <a:solidFill>
                    <a:schemeClr val="bg1"/>
                  </a:solidFill>
                  <a:latin typeface="Consolas" panose="020B0609020204030204" pitchFamily="49" charset="0"/>
                  <a:cs typeface="Arial" pitchFamily="34" charset="0"/>
                </a:rPr>
                <a:t>Telegram</a:t>
              </a:r>
              <a:endParaRPr lang="ko-KR" altLang="en-US" sz="1600" b="1" dirty="0">
                <a:solidFill>
                  <a:schemeClr val="bg1"/>
                </a:solidFill>
                <a:latin typeface="Consolas" panose="020B0609020204030204" pitchFamily="49" charset="0"/>
                <a:cs typeface="Arial" pitchFamily="34" charset="0"/>
              </a:endParaRPr>
            </a:p>
          </p:txBody>
        </p:sp>
      </p:grpSp>
      <p:sp>
        <p:nvSpPr>
          <p:cNvPr id="35" name="Rounded Rectangle 5">
            <a:extLst>
              <a:ext uri="{FF2B5EF4-FFF2-40B4-BE49-F238E27FC236}">
                <a16:creationId xmlns:a16="http://schemas.microsoft.com/office/drawing/2014/main" id="{15C36595-2117-4BBD-9A72-A0960FCA894A}"/>
              </a:ext>
            </a:extLst>
          </p:cNvPr>
          <p:cNvSpPr/>
          <p:nvPr/>
        </p:nvSpPr>
        <p:spPr>
          <a:xfrm flipH="1">
            <a:off x="7308304" y="1808637"/>
            <a:ext cx="407088" cy="2920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Parallelogram 30">
            <a:extLst>
              <a:ext uri="{FF2B5EF4-FFF2-40B4-BE49-F238E27FC236}">
                <a16:creationId xmlns:a16="http://schemas.microsoft.com/office/drawing/2014/main" id="{E602D1A3-43D2-4815-A581-673AEAA0844B}"/>
              </a:ext>
            </a:extLst>
          </p:cNvPr>
          <p:cNvSpPr/>
          <p:nvPr/>
        </p:nvSpPr>
        <p:spPr>
          <a:xfrm flipH="1">
            <a:off x="2483768" y="1766124"/>
            <a:ext cx="372392" cy="37331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 name="Text Placeholder 3">
            <a:extLst>
              <a:ext uri="{FF2B5EF4-FFF2-40B4-BE49-F238E27FC236}">
                <a16:creationId xmlns:a16="http://schemas.microsoft.com/office/drawing/2014/main" id="{A08D445E-9129-4EA9-A46D-82AA76518675}"/>
              </a:ext>
            </a:extLst>
          </p:cNvPr>
          <p:cNvSpPr>
            <a:spLocks noGrp="1"/>
          </p:cNvSpPr>
          <p:nvPr>
            <p:ph type="body" sz="quarter" idx="11"/>
          </p:nvPr>
        </p:nvSpPr>
        <p:spPr/>
        <p:txBody>
          <a:bodyPr/>
          <a:lstStyle/>
          <a:p>
            <a:r>
              <a:rPr lang="pt-BR" dirty="0"/>
              <a:t>Automatização no monitoramento e negociação de </a:t>
            </a:r>
            <a:r>
              <a:rPr lang="pt-BR" dirty="0" err="1"/>
              <a:t>Criptomoedas</a:t>
            </a:r>
            <a:r>
              <a:rPr lang="pt-BR" dirty="0"/>
              <a:t> com apoio de </a:t>
            </a:r>
            <a:r>
              <a:rPr lang="pt-BR" dirty="0" err="1"/>
              <a:t>Chatbot</a:t>
            </a:r>
            <a:endParaRPr lang="pt-BR" dirty="0"/>
          </a:p>
        </p:txBody>
      </p:sp>
      <p:sp>
        <p:nvSpPr>
          <p:cNvPr id="21" name="Oval 20">
            <a:extLst>
              <a:ext uri="{FF2B5EF4-FFF2-40B4-BE49-F238E27FC236}">
                <a16:creationId xmlns:a16="http://schemas.microsoft.com/office/drawing/2014/main" id="{F91150D7-0FFC-46FB-A349-9EA46555899D}"/>
              </a:ext>
            </a:extLst>
          </p:cNvPr>
          <p:cNvSpPr/>
          <p:nvPr/>
        </p:nvSpPr>
        <p:spPr>
          <a:xfrm>
            <a:off x="4583784"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5BFB072-810D-49E2-A107-7FED673933C0}"/>
              </a:ext>
            </a:extLst>
          </p:cNvPr>
          <p:cNvGrpSpPr/>
          <p:nvPr/>
        </p:nvGrpSpPr>
        <p:grpSpPr>
          <a:xfrm>
            <a:off x="3960783" y="2558354"/>
            <a:ext cx="2254113" cy="2034348"/>
            <a:chOff x="3017860" y="4363106"/>
            <a:chExt cx="1654566" cy="2034348"/>
          </a:xfrm>
        </p:grpSpPr>
        <p:sp>
          <p:nvSpPr>
            <p:cNvPr id="23" name="TextBox 22">
              <a:extLst>
                <a:ext uri="{FF2B5EF4-FFF2-40B4-BE49-F238E27FC236}">
                  <a16:creationId xmlns:a16="http://schemas.microsoft.com/office/drawing/2014/main" id="{DB971692-75D8-4D0C-A9F0-7847750A935C}"/>
                </a:ext>
              </a:extLst>
            </p:cNvPr>
            <p:cNvSpPr txBox="1"/>
            <p:nvPr/>
          </p:nvSpPr>
          <p:spPr>
            <a:xfrm>
              <a:off x="3017860" y="5197125"/>
              <a:ext cx="1654564" cy="1200329"/>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com a </a:t>
              </a:r>
              <a:r>
                <a:rPr lang="en-US" altLang="ko-KR" sz="1200" dirty="0" err="1">
                  <a:solidFill>
                    <a:schemeClr val="bg1"/>
                  </a:solidFill>
                  <a:cs typeface="Arial" pitchFamily="34" charset="0"/>
                </a:rPr>
                <a:t>corretora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permitindo</a:t>
              </a:r>
              <a:r>
                <a:rPr lang="en-US" altLang="ko-KR" sz="1200" dirty="0">
                  <a:solidFill>
                    <a:schemeClr val="bg1"/>
                  </a:solidFill>
                  <a:cs typeface="Arial" pitchFamily="34" charset="0"/>
                </a:rPr>
                <a:t> que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alguns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comandos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seja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possível</a:t>
              </a:r>
              <a:r>
                <a:rPr lang="en-US" altLang="ko-KR" sz="1200" dirty="0">
                  <a:solidFill>
                    <a:schemeClr val="bg1"/>
                  </a:solidFill>
                  <a:cs typeface="Arial" pitchFamily="34" charset="0"/>
                </a:rPr>
                <a:t> o software </a:t>
              </a:r>
              <a:r>
                <a:rPr lang="en-US" altLang="ko-KR" sz="1200" dirty="0" err="1">
                  <a:solidFill>
                    <a:schemeClr val="bg1"/>
                  </a:solidFill>
                  <a:cs typeface="Arial" pitchFamily="34" charset="0"/>
                </a:rPr>
                <a:t>realizar</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a:t>
              </a:r>
            </a:p>
          </p:txBody>
        </p:sp>
        <p:sp>
          <p:nvSpPr>
            <p:cNvPr id="24" name="TextBox 23">
              <a:extLst>
                <a:ext uri="{FF2B5EF4-FFF2-40B4-BE49-F238E27FC236}">
                  <a16:creationId xmlns:a16="http://schemas.microsoft.com/office/drawing/2014/main" id="{C94AC290-D82C-4856-B765-A63C1FFBDBA6}"/>
                </a:ext>
              </a:extLst>
            </p:cNvPr>
            <p:cNvSpPr txBox="1"/>
            <p:nvPr/>
          </p:nvSpPr>
          <p:spPr>
            <a:xfrm>
              <a:off x="3017861"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Compra e venda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de ações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automatizada</a:t>
              </a:r>
              <a:endParaRPr lang="ko-KR" altLang="en-US" sz="1600" b="1" dirty="0">
                <a:solidFill>
                  <a:schemeClr val="bg1"/>
                </a:solidFill>
                <a:latin typeface="Consolas" panose="020B0609020204030204" pitchFamily="49" charset="0"/>
                <a:cs typeface="Arial" pitchFamily="34" charset="0"/>
              </a:endParaRPr>
            </a:p>
          </p:txBody>
        </p:sp>
      </p:grpSp>
      <p:sp>
        <p:nvSpPr>
          <p:cNvPr id="25" name="Block Arc 11">
            <a:extLst>
              <a:ext uri="{FF2B5EF4-FFF2-40B4-BE49-F238E27FC236}">
                <a16:creationId xmlns:a16="http://schemas.microsoft.com/office/drawing/2014/main" id="{2C5A586E-F954-4CAD-BA09-05D5A765BCC8}"/>
              </a:ext>
            </a:extLst>
          </p:cNvPr>
          <p:cNvSpPr/>
          <p:nvPr/>
        </p:nvSpPr>
        <p:spPr>
          <a:xfrm rot="10800000">
            <a:off x="4979084" y="1761559"/>
            <a:ext cx="188583" cy="334509"/>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01511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flipH="1">
            <a:off x="1504173"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flipH="1">
            <a:off x="1052234"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flipH="1">
            <a:off x="1592234"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flipH="1">
            <a:off x="2377237"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475644"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47583"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6027583"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4882580"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a:xfrm>
            <a:off x="0" y="339502"/>
            <a:ext cx="9144000" cy="576064"/>
          </a:xfrm>
        </p:spPr>
        <p:txBody>
          <a:bodyPr/>
          <a:lstStyle/>
          <a:p>
            <a:r>
              <a:rPr lang="en-US" altLang="ko-KR" sz="2800" dirty="0">
                <a:latin typeface="Consolas" panose="020B0609020204030204" pitchFamily="49" charset="0"/>
              </a:rPr>
              <a:t>Mercado de </a:t>
            </a:r>
            <a:br>
              <a:rPr lang="en-US" altLang="ko-KR" dirty="0">
                <a:latin typeface="Consolas" panose="020B0609020204030204" pitchFamily="49" charset="0"/>
              </a:rPr>
            </a:br>
            <a:r>
              <a:rPr lang="en-US" altLang="ko-KR" dirty="0" err="1">
                <a:latin typeface="Consolas" panose="020B0609020204030204" pitchFamily="49" charset="0"/>
              </a:rPr>
              <a:t>Negociações</a:t>
            </a:r>
            <a:endParaRPr lang="ko-KR" altLang="en-US" dirty="0">
              <a:latin typeface="Consolas" panose="020B0609020204030204" pitchFamily="49" charset="0"/>
            </a:endParaRPr>
          </a:p>
        </p:txBody>
      </p:sp>
      <p:sp>
        <p:nvSpPr>
          <p:cNvPr id="5" name="Oval 4"/>
          <p:cNvSpPr/>
          <p:nvPr/>
        </p:nvSpPr>
        <p:spPr>
          <a:xfrm>
            <a:off x="3574829" y="1596110"/>
            <a:ext cx="1980000" cy="1980000"/>
          </a:xfrm>
          <a:prstGeom prst="ellipse">
            <a:avLst/>
          </a:prstGeom>
          <a:solidFill>
            <a:schemeClr val="accent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664729" y="2528418"/>
            <a:ext cx="1800200" cy="830997"/>
          </a:xfrm>
          <a:prstGeom prst="rect">
            <a:avLst/>
          </a:prstGeom>
          <a:noFill/>
        </p:spPr>
        <p:txBody>
          <a:bodyPr wrap="square" rtlCol="0">
            <a:spAutoFit/>
          </a:bodyPr>
          <a:lstStyle/>
          <a:p>
            <a:pPr algn="ctr"/>
            <a:r>
              <a:rPr lang="pt-BR" altLang="ko-KR" sz="1200" b="1" dirty="0">
                <a:solidFill>
                  <a:schemeClr val="bg1"/>
                </a:solidFill>
                <a:cs typeface="Arial" pitchFamily="34" charset="0"/>
              </a:rPr>
              <a:t>Cálculo de indicadores e identificação de oportunidades</a:t>
            </a:r>
            <a:endParaRPr lang="ko-KR" altLang="en-US" sz="1200" b="1" dirty="0">
              <a:solidFill>
                <a:schemeClr val="bg1"/>
              </a:solidFill>
              <a:cs typeface="Arial" pitchFamily="34" charset="0"/>
            </a:endParaRPr>
          </a:p>
        </p:txBody>
      </p:sp>
      <p:sp>
        <p:nvSpPr>
          <p:cNvPr id="17" name="TextBox 16"/>
          <p:cNvSpPr txBox="1"/>
          <p:nvPr/>
        </p:nvSpPr>
        <p:spPr>
          <a:xfrm>
            <a:off x="5539209" y="2401024"/>
            <a:ext cx="1187401" cy="646331"/>
          </a:xfrm>
          <a:prstGeom prst="rect">
            <a:avLst/>
          </a:prstGeom>
          <a:noFill/>
        </p:spPr>
        <p:txBody>
          <a:bodyPr wrap="square" rtlCol="0">
            <a:spAutoFit/>
          </a:bodyPr>
          <a:lstStyle/>
          <a:p>
            <a:r>
              <a:rPr lang="pt-BR" altLang="ko-KR" sz="1200" b="1" dirty="0">
                <a:solidFill>
                  <a:schemeClr val="bg1"/>
                </a:solidFill>
                <a:cs typeface="Arial" pitchFamily="34" charset="0"/>
              </a:rPr>
              <a:t>Análise </a:t>
            </a:r>
            <a:br>
              <a:rPr lang="pt-BR" altLang="ko-KR" sz="1200" b="1" dirty="0">
                <a:solidFill>
                  <a:schemeClr val="bg1"/>
                </a:solidFill>
                <a:cs typeface="Arial" pitchFamily="34" charset="0"/>
              </a:rPr>
            </a:br>
            <a:r>
              <a:rPr lang="pt-BR" altLang="ko-KR" sz="1200" b="1" dirty="0">
                <a:solidFill>
                  <a:schemeClr val="bg1"/>
                </a:solidFill>
                <a:cs typeface="Arial" pitchFamily="34" charset="0"/>
              </a:rPr>
              <a:t>gráfica em tempo real</a:t>
            </a:r>
            <a:endParaRPr lang="ko-KR" altLang="en-US" sz="1200" b="1" dirty="0">
              <a:solidFill>
                <a:schemeClr val="bg1"/>
              </a:solidFill>
              <a:cs typeface="Arial" pitchFamily="34" charset="0"/>
            </a:endParaRPr>
          </a:p>
        </p:txBody>
      </p:sp>
      <p:sp>
        <p:nvSpPr>
          <p:cNvPr id="25" name="TextBox 24"/>
          <p:cNvSpPr txBox="1"/>
          <p:nvPr/>
        </p:nvSpPr>
        <p:spPr>
          <a:xfrm>
            <a:off x="2210566" y="2401024"/>
            <a:ext cx="1359887" cy="646331"/>
          </a:xfrm>
          <a:prstGeom prst="rect">
            <a:avLst/>
          </a:prstGeom>
          <a:noFill/>
        </p:spPr>
        <p:txBody>
          <a:bodyPr wrap="square" rtlCol="0">
            <a:spAutoFit/>
          </a:bodyPr>
          <a:lstStyle/>
          <a:p>
            <a:pPr algn="r"/>
            <a:r>
              <a:rPr lang="en-US" altLang="ko-KR" sz="1200" b="1" dirty="0">
                <a:solidFill>
                  <a:schemeClr val="bg1"/>
                </a:solidFill>
                <a:cs typeface="Arial" pitchFamily="34" charset="0"/>
              </a:rPr>
              <a:t>Mercado de </a:t>
            </a:r>
            <a:r>
              <a:rPr lang="en-US" altLang="ko-KR" sz="1200" b="1" dirty="0" err="1">
                <a:solidFill>
                  <a:schemeClr val="bg1"/>
                </a:solidFill>
                <a:cs typeface="Arial" pitchFamily="34" charset="0"/>
              </a:rPr>
              <a:t>moedas</a:t>
            </a:r>
            <a:r>
              <a:rPr lang="en-US" altLang="ko-KR" sz="1200" b="1" dirty="0">
                <a:solidFill>
                  <a:schemeClr val="bg1"/>
                </a:solidFill>
                <a:cs typeface="Arial" pitchFamily="34" charset="0"/>
              </a:rPr>
              <a:t> </a:t>
            </a:r>
            <a:br>
              <a:rPr lang="en-US" altLang="ko-KR" sz="1200" b="1" dirty="0">
                <a:solidFill>
                  <a:schemeClr val="bg1"/>
                </a:solidFill>
                <a:cs typeface="Arial" pitchFamily="34" charset="0"/>
              </a:rPr>
            </a:br>
            <a:r>
              <a:rPr lang="en-US" altLang="ko-KR" sz="1200" b="1" dirty="0" err="1">
                <a:solidFill>
                  <a:schemeClr val="bg1"/>
                </a:solidFill>
                <a:cs typeface="Arial" pitchFamily="34" charset="0"/>
              </a:rPr>
              <a:t>virtuais</a:t>
            </a:r>
            <a:endParaRPr lang="ko-KR" altLang="en-US" sz="1200" b="1" dirty="0">
              <a:solidFill>
                <a:schemeClr val="bg1"/>
              </a:solidFill>
              <a:cs typeface="Arial" pitchFamily="34" charset="0"/>
            </a:endParaRPr>
          </a:p>
        </p:txBody>
      </p:sp>
      <p:grpSp>
        <p:nvGrpSpPr>
          <p:cNvPr id="27" name="Group 26"/>
          <p:cNvGrpSpPr/>
          <p:nvPr/>
        </p:nvGrpSpPr>
        <p:grpSpPr>
          <a:xfrm>
            <a:off x="3366634" y="3626663"/>
            <a:ext cx="2416550" cy="983425"/>
            <a:chOff x="1062658" y="3986014"/>
            <a:chExt cx="1728192" cy="983425"/>
          </a:xfrm>
        </p:grpSpPr>
        <p:sp>
          <p:nvSpPr>
            <p:cNvPr id="28" name="TextBox 27"/>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Indicadores</a:t>
              </a:r>
              <a:endParaRPr lang="ko-KR" altLang="en-US" sz="1400" b="1" dirty="0">
                <a:solidFill>
                  <a:schemeClr val="bg1"/>
                </a:solidFill>
                <a:cs typeface="Arial" pitchFamily="34" charset="0"/>
              </a:endParaRPr>
            </a:p>
          </p:txBody>
        </p:sp>
        <p:sp>
          <p:nvSpPr>
            <p:cNvPr id="29" name="TextBox 28"/>
            <p:cNvSpPr txBox="1"/>
            <p:nvPr/>
          </p:nvSpPr>
          <p:spPr>
            <a:xfrm>
              <a:off x="1062658" y="4323108"/>
              <a:ext cx="1728192" cy="646331"/>
            </a:xfrm>
            <a:prstGeom prst="rect">
              <a:avLst/>
            </a:prstGeom>
            <a:noFill/>
          </p:spPr>
          <p:txBody>
            <a:bodyPr wrap="square" rtlCol="0">
              <a:spAutoFit/>
            </a:bodyPr>
            <a:lstStyle/>
            <a:p>
              <a:pPr algn="ct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p:txBody>
        </p:sp>
      </p:grpSp>
      <p:grpSp>
        <p:nvGrpSpPr>
          <p:cNvPr id="30" name="Group 29"/>
          <p:cNvGrpSpPr/>
          <p:nvPr/>
        </p:nvGrpSpPr>
        <p:grpSpPr>
          <a:xfrm>
            <a:off x="6239148" y="3317376"/>
            <a:ext cx="2622208" cy="1189346"/>
            <a:chOff x="937407" y="3986014"/>
            <a:chExt cx="1986102" cy="1189346"/>
          </a:xfrm>
        </p:grpSpPr>
        <p:sp>
          <p:nvSpPr>
            <p:cNvPr id="31" name="TextBox 30"/>
            <p:cNvSpPr txBox="1"/>
            <p:nvPr/>
          </p:nvSpPr>
          <p:spPr>
            <a:xfrm>
              <a:off x="937407" y="3986014"/>
              <a:ext cx="198610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Gráficos em tempo real</a:t>
              </a:r>
              <a:endParaRPr lang="ko-KR" altLang="en-US" sz="1400" b="1" dirty="0">
                <a:solidFill>
                  <a:schemeClr val="bg1"/>
                </a:solidFill>
                <a:cs typeface="Arial" pitchFamily="34" charset="0"/>
              </a:endParaRPr>
            </a:p>
          </p:txBody>
        </p:sp>
        <p:sp>
          <p:nvSpPr>
            <p:cNvPr id="32" name="TextBox 31"/>
            <p:cNvSpPr txBox="1"/>
            <p:nvPr/>
          </p:nvSpPr>
          <p:spPr>
            <a:xfrm>
              <a:off x="1062658" y="4344363"/>
              <a:ext cx="1728192" cy="830997"/>
            </a:xfrm>
            <a:prstGeom prst="rect">
              <a:avLst/>
            </a:prstGeom>
            <a:noFill/>
          </p:spPr>
          <p:txBody>
            <a:bodyPr wrap="square" rtlCol="0">
              <a:spAutoFit/>
            </a:bodyPr>
            <a:lstStyle/>
            <a:p>
              <a:pPr algn="ctr"/>
              <a:r>
                <a:rPr lang="en-US" altLang="ko-KR" sz="1200" dirty="0" err="1">
                  <a:solidFill>
                    <a:schemeClr val="bg1"/>
                  </a:solidFill>
                  <a:cs typeface="Arial" pitchFamily="34" charset="0"/>
                </a:rPr>
                <a:t>Representação</a:t>
              </a:r>
              <a:r>
                <a:rPr lang="en-US" altLang="ko-KR" sz="1200" dirty="0">
                  <a:solidFill>
                    <a:schemeClr val="bg1"/>
                  </a:solidFill>
                  <a:cs typeface="Arial" pitchFamily="34" charset="0"/>
                </a:rPr>
                <a:t> visual de </a:t>
              </a:r>
              <a:r>
                <a:rPr lang="en-US" altLang="ko-KR" sz="1200" dirty="0" err="1">
                  <a:solidFill>
                    <a:schemeClr val="bg1"/>
                  </a:solidFill>
                  <a:cs typeface="Arial" pitchFamily="34" charset="0"/>
                </a:rPr>
                <a:t>preços</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indicadores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Auxiliando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visualização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interpretação</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cenário</a:t>
              </a:r>
              <a:r>
                <a:rPr lang="en-US" altLang="ko-KR" sz="1200" dirty="0">
                  <a:solidFill>
                    <a:schemeClr val="bg1"/>
                  </a:solidFill>
                  <a:cs typeface="Arial" pitchFamily="34" charset="0"/>
                </a:rPr>
                <a:t>.</a:t>
              </a:r>
            </a:p>
          </p:txBody>
        </p:sp>
      </p:grpSp>
      <p:grpSp>
        <p:nvGrpSpPr>
          <p:cNvPr id="33" name="Group 32"/>
          <p:cNvGrpSpPr/>
          <p:nvPr/>
        </p:nvGrpSpPr>
        <p:grpSpPr>
          <a:xfrm>
            <a:off x="473959" y="3291830"/>
            <a:ext cx="2513866" cy="1325809"/>
            <a:chOff x="1062658" y="3986014"/>
            <a:chExt cx="1797787" cy="1325809"/>
          </a:xfrm>
        </p:grpSpPr>
        <p:sp>
          <p:nvSpPr>
            <p:cNvPr id="34" name="TextBox 33"/>
            <p:cNvSpPr txBox="1"/>
            <p:nvPr/>
          </p:nvSpPr>
          <p:spPr>
            <a:xfrm>
              <a:off x="1062658" y="3986014"/>
              <a:ext cx="172819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Monitoramento 24/7</a:t>
              </a:r>
              <a:endParaRPr lang="ko-KR" altLang="en-US" sz="1400" b="1" dirty="0">
                <a:solidFill>
                  <a:schemeClr val="bg1"/>
                </a:solidFill>
                <a:cs typeface="Arial" pitchFamily="34" charset="0"/>
              </a:endParaRPr>
            </a:p>
          </p:txBody>
        </p:sp>
        <p:sp>
          <p:nvSpPr>
            <p:cNvPr id="35" name="TextBox 34"/>
            <p:cNvSpPr txBox="1"/>
            <p:nvPr/>
          </p:nvSpPr>
          <p:spPr>
            <a:xfrm>
              <a:off x="1132253" y="4296160"/>
              <a:ext cx="1728192" cy="1015663"/>
            </a:xfrm>
            <a:prstGeom prst="rect">
              <a:avLst/>
            </a:prstGeom>
            <a:noFill/>
          </p:spPr>
          <p:txBody>
            <a:bodyPr wrap="square" rtlCol="0">
              <a:spAutoFit/>
            </a:bodyPr>
            <a:lstStyle/>
            <a:p>
              <a:pPr algn="ctr"/>
              <a:r>
                <a:rPr lang="en-US" altLang="ko-KR" sz="1200" dirty="0">
                  <a:solidFill>
                    <a:schemeClr val="bg1"/>
                  </a:solidFill>
                  <a:cs typeface="Arial" pitchFamily="34" charset="0"/>
                </a:rPr>
                <a:t>Mercado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 é um </a:t>
              </a:r>
              <a:r>
                <a:rPr lang="en-US" altLang="ko-KR" sz="1200" dirty="0" err="1">
                  <a:solidFill>
                    <a:schemeClr val="bg1"/>
                  </a:solidFill>
                  <a:cs typeface="Arial" pitchFamily="34" charset="0"/>
                </a:rPr>
                <a:t>meio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imprevisível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muito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volátil</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competitivo</a:t>
              </a:r>
              <a:r>
                <a:rPr lang="en-US" altLang="ko-KR" sz="1200" dirty="0">
                  <a:solidFill>
                    <a:schemeClr val="bg1"/>
                  </a:solidFill>
                  <a:cs typeface="Arial" pitchFamily="34" charset="0"/>
                </a:rPr>
                <a:t>.</a:t>
              </a:r>
            </a:p>
            <a:p>
              <a:pPr marL="171450" indent="-171450" algn="ctr">
                <a:buFont typeface="Arial" panose="020B0604020202020204" pitchFamily="34" charset="0"/>
                <a:buChar char="•"/>
              </a:pPr>
              <a:endParaRPr lang="en-US" altLang="ko-KR" sz="1200" dirty="0">
                <a:solidFill>
                  <a:schemeClr val="bg1"/>
                </a:solidFill>
                <a:cs typeface="Arial" pitchFamily="34" charset="0"/>
              </a:endParaRPr>
            </a:p>
            <a:p>
              <a:pPr marL="171450" indent="-171450" algn="ctr">
                <a:buFont typeface="Arial" panose="020B0604020202020204" pitchFamily="34" charset="0"/>
                <a:buChar char="•"/>
              </a:pPr>
              <a:endParaRPr lang="en-US" altLang="ko-KR" sz="1200"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1B43A78D-9F9D-4689-B31D-FB8725E49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5" y="1900195"/>
            <a:ext cx="508401" cy="508401"/>
          </a:xfrm>
          <a:prstGeom prst="rect">
            <a:avLst/>
          </a:prstGeom>
        </p:spPr>
      </p:pic>
      <p:pic>
        <p:nvPicPr>
          <p:cNvPr id="43" name="Picture 42">
            <a:extLst>
              <a:ext uri="{FF2B5EF4-FFF2-40B4-BE49-F238E27FC236}">
                <a16:creationId xmlns:a16="http://schemas.microsoft.com/office/drawing/2014/main" id="{2F33526E-3797-4C4E-82A8-67244A9FA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486" y="1917270"/>
            <a:ext cx="640340" cy="640340"/>
          </a:xfrm>
          <a:prstGeom prst="rect">
            <a:avLst/>
          </a:prstGeom>
        </p:spPr>
      </p:pic>
      <p:pic>
        <p:nvPicPr>
          <p:cNvPr id="45" name="Picture 44">
            <a:extLst>
              <a:ext uri="{FF2B5EF4-FFF2-40B4-BE49-F238E27FC236}">
                <a16:creationId xmlns:a16="http://schemas.microsoft.com/office/drawing/2014/main" id="{2DC26FCC-9491-4353-9E39-FFA0880E4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6393" y="1885449"/>
            <a:ext cx="486258" cy="486258"/>
          </a:xfrm>
          <a:prstGeom prst="rect">
            <a:avLst/>
          </a:prstGeom>
        </p:spPr>
      </p:pic>
    </p:spTree>
    <p:extLst>
      <p:ext uri="{BB962C8B-B14F-4D97-AF65-F5344CB8AC3E}">
        <p14:creationId xmlns:p14="http://schemas.microsoft.com/office/powerpoint/2010/main" val="208100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Criptomoedas</a:t>
            </a:r>
            <a:endParaRPr lang="ko-KR" altLang="en-US" dirty="0">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pt-BR" altLang="ko-KR" dirty="0"/>
              <a:t>Meio de representação digital de valores</a:t>
            </a:r>
            <a:endParaRPr lang="en-US" altLang="ko-KR" dirty="0"/>
          </a:p>
        </p:txBody>
      </p:sp>
      <p:sp>
        <p:nvSpPr>
          <p:cNvPr id="6" name="Rectangle 5"/>
          <p:cNvSpPr/>
          <p:nvPr/>
        </p:nvSpPr>
        <p:spPr>
          <a:xfrm>
            <a:off x="413543" y="2121020"/>
            <a:ext cx="133565" cy="189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TextBox 6"/>
          <p:cNvSpPr txBox="1"/>
          <p:nvPr/>
        </p:nvSpPr>
        <p:spPr>
          <a:xfrm>
            <a:off x="609842" y="2121021"/>
            <a:ext cx="2030020"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cs typeface="Arial" pitchFamily="34" charset="0"/>
              </a:rPr>
              <a:t>Moedas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é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forma de </a:t>
            </a:r>
            <a:r>
              <a:rPr lang="en-US" altLang="ko-KR" sz="1200" dirty="0" err="1">
                <a:solidFill>
                  <a:schemeClr val="bg1"/>
                </a:solidFill>
                <a:cs typeface="Arial" pitchFamily="34" charset="0"/>
              </a:rPr>
              <a:t>dinheiro</a:t>
            </a:r>
            <a:r>
              <a:rPr lang="en-US" altLang="ko-KR" sz="1200" dirty="0">
                <a:solidFill>
                  <a:schemeClr val="bg1"/>
                </a:solidFill>
                <a:cs typeface="Arial" pitchFamily="34" charset="0"/>
              </a:rPr>
              <a:t> virtual/digital </a:t>
            </a:r>
            <a:r>
              <a:rPr lang="en-US" altLang="ko-KR" sz="1200" dirty="0" err="1">
                <a:solidFill>
                  <a:schemeClr val="bg1"/>
                </a:solidFill>
                <a:cs typeface="Arial" pitchFamily="34" charset="0"/>
              </a:rPr>
              <a:t>possuindo</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mesmo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normais</a:t>
            </a:r>
            <a:r>
              <a:rPr lang="en-US" altLang="ko-KR" sz="1200" dirty="0">
                <a:solidFill>
                  <a:schemeClr val="bg1"/>
                </a:solidFill>
                <a:cs typeface="Arial" pitchFamily="34" charset="0"/>
              </a:rPr>
              <a:t>: </a:t>
            </a:r>
            <a:r>
              <a:rPr lang="en-US" altLang="ko-KR" sz="1200" i="1" dirty="0" err="1">
                <a:solidFill>
                  <a:schemeClr val="bg1"/>
                </a:solidFill>
                <a:cs typeface="Arial" pitchFamily="34" charset="0"/>
              </a:rPr>
              <a:t>pagamento</a:t>
            </a:r>
            <a:r>
              <a:rPr lang="en-US" altLang="ko-KR" sz="1200" i="1" dirty="0">
                <a:solidFill>
                  <a:schemeClr val="bg1"/>
                </a:solidFill>
                <a:cs typeface="Arial" pitchFamily="34" charset="0"/>
              </a:rPr>
              <a:t> de bens e </a:t>
            </a:r>
            <a:r>
              <a:rPr lang="en-US" altLang="ko-KR" sz="1200" i="1" dirty="0" err="1">
                <a:solidFill>
                  <a:schemeClr val="bg1"/>
                </a:solidFill>
                <a:cs typeface="Arial" pitchFamily="34" charset="0"/>
              </a:rPr>
              <a:t>serviços</a:t>
            </a:r>
            <a:r>
              <a:rPr lang="en-US" altLang="ko-KR" sz="1200" i="1" dirty="0">
                <a:solidFill>
                  <a:schemeClr val="bg1"/>
                </a:solidFill>
                <a:cs typeface="Arial" pitchFamily="34" charset="0"/>
              </a:rPr>
              <a:t>. </a:t>
            </a:r>
            <a:r>
              <a:rPr lang="en-US" altLang="ko-KR" sz="1200" dirty="0">
                <a:solidFill>
                  <a:schemeClr val="bg1"/>
                </a:solidFill>
                <a:cs typeface="Arial" pitchFamily="34" charset="0"/>
              </a:rPr>
              <a:t>Tendo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maior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diferença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fato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vinculadas</a:t>
            </a:r>
            <a:r>
              <a:rPr lang="en-US" altLang="ko-KR" sz="1200" dirty="0">
                <a:solidFill>
                  <a:schemeClr val="bg1"/>
                </a:solidFill>
                <a:cs typeface="Arial" pitchFamily="34" charset="0"/>
              </a:rPr>
              <a:t> à </a:t>
            </a:r>
            <a:r>
              <a:rPr lang="en-US" altLang="ko-KR" sz="1200" dirty="0" err="1">
                <a:solidFill>
                  <a:schemeClr val="bg1"/>
                </a:solidFill>
                <a:cs typeface="Arial" pitchFamily="34" charset="0"/>
              </a:rPr>
              <a:t>autoridades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centrais</a:t>
            </a:r>
            <a:r>
              <a:rPr lang="en-US" altLang="ko-KR" sz="1200" dirty="0">
                <a:solidFill>
                  <a:schemeClr val="bg1"/>
                </a:solidFill>
                <a:cs typeface="Arial" pitchFamily="34" charset="0"/>
              </a:rPr>
              <a:t>.</a:t>
            </a:r>
            <a:endParaRPr lang="en-US" altLang="ko-KR" sz="1200" i="1" dirty="0">
              <a:solidFill>
                <a:schemeClr val="bg1"/>
              </a:solidFill>
              <a:cs typeface="Arial" pitchFamily="34" charset="0"/>
            </a:endParaRPr>
          </a:p>
        </p:txBody>
      </p:sp>
      <p:sp>
        <p:nvSpPr>
          <p:cNvPr id="8" name="Rectangle 7"/>
          <p:cNvSpPr/>
          <p:nvPr/>
        </p:nvSpPr>
        <p:spPr>
          <a:xfrm>
            <a:off x="8622455" y="2121021"/>
            <a:ext cx="123319" cy="189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TextBox 10"/>
          <p:cNvSpPr txBox="1"/>
          <p:nvPr/>
        </p:nvSpPr>
        <p:spPr>
          <a:xfrm>
            <a:off x="6525490" y="2123533"/>
            <a:ext cx="2034232"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armazenamento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criptomoedas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ocorrem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através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carteiras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garantidas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criptografia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assimétrica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Ativos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altamente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transacionados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a:t>
            </a:r>
          </a:p>
          <a:p>
            <a:pPr algn="r"/>
            <a:r>
              <a:rPr lang="en-US" altLang="ko-KR" sz="1200" dirty="0">
                <a:solidFill>
                  <a:schemeClr val="bg1"/>
                </a:solidFill>
                <a:cs typeface="Arial" pitchFamily="34" charset="0"/>
              </a:rPr>
              <a:t>        </a:t>
            </a:r>
            <a:endParaRPr lang="ko-KR" altLang="en-US" sz="1200" dirty="0">
              <a:solidFill>
                <a:schemeClr val="bg1"/>
              </a:solidFill>
              <a:cs typeface="Arial" pitchFamily="34" charset="0"/>
            </a:endParaRPr>
          </a:p>
        </p:txBody>
      </p:sp>
      <p:pic>
        <p:nvPicPr>
          <p:cNvPr id="18" name="Picture 17">
            <a:extLst>
              <a:ext uri="{FF2B5EF4-FFF2-40B4-BE49-F238E27FC236}">
                <a16:creationId xmlns:a16="http://schemas.microsoft.com/office/drawing/2014/main" id="{56850C77-1A4E-4D35-A060-D900FE316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09" y="1519130"/>
            <a:ext cx="2859782" cy="2859782"/>
          </a:xfrm>
          <a:prstGeom prst="rect">
            <a:avLst/>
          </a:prstGeom>
        </p:spPr>
      </p:pic>
    </p:spTree>
    <p:extLst>
      <p:ext uri="{BB962C8B-B14F-4D97-AF65-F5344CB8AC3E}">
        <p14:creationId xmlns:p14="http://schemas.microsoft.com/office/powerpoint/2010/main" val="18207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467544" y="339503"/>
            <a:ext cx="2592288" cy="190530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err="1">
                <a:solidFill>
                  <a:schemeClr val="tx1">
                    <a:lumMod val="75000"/>
                    <a:lumOff val="25000"/>
                  </a:schemeClr>
                </a:solidFill>
                <a:latin typeface="Consolas" panose="020B0609020204030204" pitchFamily="49" charset="0"/>
                <a:cs typeface="Arial" pitchFamily="34" charset="0"/>
              </a:rPr>
              <a:t>Integração</a:t>
            </a:r>
            <a:r>
              <a:rPr lang="en-US" sz="2800" b="1" dirty="0">
                <a:solidFill>
                  <a:schemeClr val="tx1">
                    <a:lumMod val="75000"/>
                    <a:lumOff val="25000"/>
                  </a:schemeClr>
                </a:solidFill>
                <a:latin typeface="Consolas" panose="020B0609020204030204" pitchFamily="49" charset="0"/>
                <a:cs typeface="Arial" pitchFamily="34" charset="0"/>
              </a:rPr>
              <a:t> </a:t>
            </a:r>
          </a:p>
          <a:p>
            <a:pPr marL="0" indent="0">
              <a:lnSpc>
                <a:spcPct val="110000"/>
              </a:lnSpc>
              <a:buNone/>
            </a:pPr>
            <a:r>
              <a:rPr lang="en-US" sz="2800" b="1" dirty="0">
                <a:solidFill>
                  <a:schemeClr val="tx1">
                    <a:lumMod val="75000"/>
                    <a:lumOff val="25000"/>
                  </a:schemeClr>
                </a:solidFill>
                <a:latin typeface="Consolas" panose="020B0609020204030204" pitchFamily="49" charset="0"/>
                <a:cs typeface="Arial" pitchFamily="34" charset="0"/>
              </a:rPr>
              <a:t>com </a:t>
            </a:r>
            <a:r>
              <a:rPr lang="en-US" altLang="ko-KR" sz="2800" b="1" dirty="0" err="1">
                <a:solidFill>
                  <a:schemeClr val="accent2"/>
                </a:solidFill>
                <a:latin typeface="Consolas" panose="020B0609020204030204" pitchFamily="49" charset="0"/>
                <a:cs typeface="Arial" pitchFamily="34" charset="0"/>
              </a:rPr>
              <a:t>ChatBot</a:t>
            </a:r>
            <a:endParaRPr lang="en-US" altLang="ko-KR" sz="2800" b="1" dirty="0">
              <a:solidFill>
                <a:schemeClr val="tx1">
                  <a:lumMod val="75000"/>
                  <a:lumOff val="25000"/>
                </a:schemeClr>
              </a:solidFill>
              <a:latin typeface="Consolas" panose="020B0609020204030204" pitchFamily="49" charset="0"/>
              <a:cs typeface="Arial" pitchFamily="34" charset="0"/>
            </a:endParaRPr>
          </a:p>
        </p:txBody>
      </p:sp>
      <p:sp>
        <p:nvSpPr>
          <p:cNvPr id="6" name="TextBox 5"/>
          <p:cNvSpPr txBox="1"/>
          <p:nvPr/>
        </p:nvSpPr>
        <p:spPr>
          <a:xfrm>
            <a:off x="496119" y="2316816"/>
            <a:ext cx="2556816" cy="646331"/>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Funcionalidade</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utilizada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dentro</a:t>
            </a:r>
            <a:r>
              <a:rPr lang="en-US" altLang="ko-KR" sz="1200" b="1" dirty="0">
                <a:solidFill>
                  <a:schemeClr val="tx1">
                    <a:lumMod val="75000"/>
                    <a:lumOff val="25000"/>
                  </a:schemeClr>
                </a:solidFill>
                <a:cs typeface="Arial" pitchFamily="34" charset="0"/>
              </a:rPr>
              <a:t> de um software de </a:t>
            </a:r>
            <a:r>
              <a:rPr lang="en-US" altLang="ko-KR" sz="1200" b="1" dirty="0" err="1">
                <a:solidFill>
                  <a:schemeClr val="tx1">
                    <a:lumMod val="75000"/>
                    <a:lumOff val="25000"/>
                  </a:schemeClr>
                </a:solidFill>
                <a:cs typeface="Arial" pitchFamily="34" charset="0"/>
              </a:rPr>
              <a:t>troca</a:t>
            </a:r>
            <a:r>
              <a:rPr lang="en-US" altLang="ko-KR" sz="1200" b="1" dirty="0">
                <a:solidFill>
                  <a:schemeClr val="tx1">
                    <a:lumMod val="75000"/>
                    <a:lumOff val="25000"/>
                  </a:schemeClr>
                </a:solidFill>
                <a:cs typeface="Arial" pitchFamily="34" charset="0"/>
              </a:rPr>
              <a:t> de </a:t>
            </a:r>
            <a:r>
              <a:rPr lang="en-US" altLang="ko-KR" sz="1200" b="1" dirty="0" err="1">
                <a:solidFill>
                  <a:schemeClr val="tx1">
                    <a:lumMod val="75000"/>
                    <a:lumOff val="25000"/>
                  </a:schemeClr>
                </a:solidFill>
                <a:cs typeface="Arial" pitchFamily="34" charset="0"/>
              </a:rPr>
              <a:t>mensagens</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8" name="Oval 7"/>
          <p:cNvSpPr/>
          <p:nvPr/>
        </p:nvSpPr>
        <p:spPr>
          <a:xfrm>
            <a:off x="6084169" y="86710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6084169" y="2266465"/>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Oval 9"/>
          <p:cNvSpPr/>
          <p:nvPr/>
        </p:nvSpPr>
        <p:spPr>
          <a:xfrm>
            <a:off x="6084169" y="366582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1" name="Group 10"/>
          <p:cNvGrpSpPr/>
          <p:nvPr/>
        </p:nvGrpSpPr>
        <p:grpSpPr>
          <a:xfrm>
            <a:off x="6804248" y="699542"/>
            <a:ext cx="2160240" cy="1009151"/>
            <a:chOff x="1472558" y="973403"/>
            <a:chExt cx="2765965" cy="1009151"/>
          </a:xfrm>
        </p:grpSpPr>
        <p:sp>
          <p:nvSpPr>
            <p:cNvPr id="12" name="TextBox 11"/>
            <p:cNvSpPr txBox="1"/>
            <p:nvPr/>
          </p:nvSpPr>
          <p:spPr>
            <a:xfrm>
              <a:off x="1472558" y="1213113"/>
              <a:ext cx="2765965" cy="769441"/>
            </a:xfrm>
            <a:prstGeom prst="rect">
              <a:avLst/>
            </a:prstGeom>
            <a:noFill/>
          </p:spPr>
          <p:txBody>
            <a:bodyPr wrap="square" rtlCol="0">
              <a:spAutoFit/>
            </a:bodyPr>
            <a:lstStyle/>
            <a:p>
              <a:r>
                <a:rPr lang="en-US" altLang="ko-KR" sz="1100" dirty="0">
                  <a:solidFill>
                    <a:schemeClr val="bg1"/>
                  </a:solidFill>
                  <a:cs typeface="Arial" pitchFamily="34" charset="0"/>
                </a:rPr>
                <a:t>Sistema de </a:t>
              </a:r>
              <a:r>
                <a:rPr lang="en-US" altLang="ko-KR" sz="1100" dirty="0" err="1">
                  <a:solidFill>
                    <a:schemeClr val="bg1"/>
                  </a:solidFill>
                  <a:cs typeface="Arial" pitchFamily="34" charset="0"/>
                </a:rPr>
                <a:t>troca</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mensagens</a:t>
              </a:r>
              <a:r>
                <a:rPr lang="en-US" altLang="ko-KR" sz="1100" dirty="0">
                  <a:solidFill>
                    <a:schemeClr val="bg1"/>
                  </a:solidFill>
                  <a:cs typeface="Arial" pitchFamily="34" charset="0"/>
                </a:rPr>
                <a:t> </a:t>
              </a:r>
              <a:r>
                <a:rPr lang="pt-BR" altLang="ko-KR" sz="1100" dirty="0">
                  <a:solidFill>
                    <a:schemeClr val="bg1"/>
                  </a:solidFill>
                  <a:cs typeface="Arial" pitchFamily="34" charset="0"/>
                </a:rPr>
                <a:t> instantâneas é um tipo de comunicação que acontece em tempo real.</a:t>
              </a:r>
              <a:endParaRPr lang="ko-KR" altLang="en-US" sz="1100" dirty="0">
                <a:solidFill>
                  <a:schemeClr val="bg1"/>
                </a:solidFill>
                <a:cs typeface="Arial" pitchFamily="34" charset="0"/>
              </a:endParaRPr>
            </a:p>
          </p:txBody>
        </p:sp>
        <p:sp>
          <p:nvSpPr>
            <p:cNvPr id="13" name="TextBox 12"/>
            <p:cNvSpPr txBox="1"/>
            <p:nvPr/>
          </p:nvSpPr>
          <p:spPr>
            <a:xfrm>
              <a:off x="1472558" y="973403"/>
              <a:ext cx="2765965" cy="276999"/>
            </a:xfrm>
            <a:prstGeom prst="rect">
              <a:avLst/>
            </a:prstGeom>
            <a:noFill/>
          </p:spPr>
          <p:txBody>
            <a:bodyPr wrap="square" rtlCol="0">
              <a:spAutoFit/>
            </a:bodyPr>
            <a:lstStyle/>
            <a:p>
              <a:r>
                <a:rPr lang="en-US" altLang="ko-KR" sz="1200" b="1" dirty="0" err="1">
                  <a:solidFill>
                    <a:schemeClr val="bg1"/>
                  </a:solidFill>
                  <a:cs typeface="Arial" pitchFamily="34" charset="0"/>
                </a:rPr>
                <a:t>Troca</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mensagens</a:t>
              </a:r>
              <a:endParaRPr lang="ko-KR" altLang="en-US" sz="1200" b="1" dirty="0">
                <a:solidFill>
                  <a:schemeClr val="bg1"/>
                </a:solidFill>
                <a:cs typeface="Arial" pitchFamily="34" charset="0"/>
              </a:endParaRPr>
            </a:p>
          </p:txBody>
        </p:sp>
      </p:grpSp>
      <p:grpSp>
        <p:nvGrpSpPr>
          <p:cNvPr id="14" name="Group 13"/>
          <p:cNvGrpSpPr/>
          <p:nvPr/>
        </p:nvGrpSpPr>
        <p:grpSpPr>
          <a:xfrm>
            <a:off x="6804248" y="2124055"/>
            <a:ext cx="2160240" cy="983995"/>
            <a:chOff x="1472558" y="998559"/>
            <a:chExt cx="2765965" cy="983995"/>
          </a:xfrm>
        </p:grpSpPr>
        <p:sp>
          <p:nvSpPr>
            <p:cNvPr id="15" name="TextBox 14"/>
            <p:cNvSpPr txBox="1"/>
            <p:nvPr/>
          </p:nvSpPr>
          <p:spPr>
            <a:xfrm>
              <a:off x="1472558" y="1213113"/>
              <a:ext cx="2765965" cy="769441"/>
            </a:xfrm>
            <a:prstGeom prst="rect">
              <a:avLst/>
            </a:prstGeom>
            <a:noFill/>
          </p:spPr>
          <p:txBody>
            <a:bodyPr wrap="square" rtlCol="0">
              <a:spAutoFit/>
            </a:bodyPr>
            <a:lstStyle/>
            <a:p>
              <a:r>
                <a:rPr lang="en-US" altLang="ko-KR" sz="1100" dirty="0" err="1">
                  <a:solidFill>
                    <a:schemeClr val="bg1"/>
                  </a:solidFill>
                  <a:cs typeface="Arial" pitchFamily="34" charset="0"/>
                </a:rPr>
                <a:t>Comunicação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em</a:t>
              </a:r>
              <a:r>
                <a:rPr lang="en-US" altLang="ko-KR" sz="1100" dirty="0">
                  <a:solidFill>
                    <a:schemeClr val="bg1"/>
                  </a:solidFill>
                  <a:cs typeface="Arial" pitchFamily="34" charset="0"/>
                </a:rPr>
                <a:t> tempo real com um </a:t>
              </a:r>
              <a:r>
                <a:rPr lang="en-US" altLang="ko-KR" sz="1100" dirty="0" err="1">
                  <a:solidFill>
                    <a:schemeClr val="bg1"/>
                  </a:solidFill>
                  <a:cs typeface="Arial" pitchFamily="34" charset="0"/>
                </a:rPr>
                <a:t>ou</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mais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simultâneos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rede</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computadores</a:t>
              </a:r>
              <a:r>
                <a:rPr lang="en-US" altLang="ko-KR" sz="1100" dirty="0">
                  <a:solidFill>
                    <a:schemeClr val="bg1"/>
                  </a:solidFill>
                  <a:cs typeface="Arial" pitchFamily="34" charset="0"/>
                </a:rPr>
                <a:t>.  </a:t>
              </a:r>
              <a:endParaRPr lang="ko-KR" altLang="en-US" sz="1100" dirty="0">
                <a:solidFill>
                  <a:schemeClr val="bg1"/>
                </a:solidFill>
                <a:cs typeface="Arial" pitchFamily="34" charset="0"/>
              </a:endParaRPr>
            </a:p>
          </p:txBody>
        </p:sp>
        <p:sp>
          <p:nvSpPr>
            <p:cNvPr id="16" name="TextBox 15"/>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Chat</a:t>
              </a:r>
              <a:endParaRPr lang="ko-KR" altLang="en-US" sz="1200" b="1" dirty="0">
                <a:solidFill>
                  <a:schemeClr val="bg1"/>
                </a:solidFill>
                <a:cs typeface="Arial" pitchFamily="34" charset="0"/>
              </a:endParaRPr>
            </a:p>
          </p:txBody>
        </p:sp>
      </p:grpSp>
      <p:grpSp>
        <p:nvGrpSpPr>
          <p:cNvPr id="17" name="Group 16"/>
          <p:cNvGrpSpPr/>
          <p:nvPr/>
        </p:nvGrpSpPr>
        <p:grpSpPr>
          <a:xfrm>
            <a:off x="6804248" y="3523411"/>
            <a:ext cx="2160240" cy="860885"/>
            <a:chOff x="1472558" y="998559"/>
            <a:chExt cx="2765965" cy="860885"/>
          </a:xfrm>
        </p:grpSpPr>
        <p:sp>
          <p:nvSpPr>
            <p:cNvPr id="18" name="TextBox 17"/>
            <p:cNvSpPr txBox="1"/>
            <p:nvPr/>
          </p:nvSpPr>
          <p:spPr>
            <a:xfrm>
              <a:off x="1472558" y="1213113"/>
              <a:ext cx="2765965" cy="646331"/>
            </a:xfrm>
            <a:prstGeom prst="rect">
              <a:avLst/>
            </a:prstGeom>
            <a:noFill/>
          </p:spPr>
          <p:txBody>
            <a:bodyPr wrap="square" rtlCol="0">
              <a:spAutoFit/>
            </a:bodyPr>
            <a:lstStyle/>
            <a:p>
              <a:r>
                <a:rPr lang="en-US" altLang="ko-KR" sz="1200" dirty="0" err="1">
                  <a:solidFill>
                    <a:schemeClr val="bg1"/>
                  </a:solidFill>
                  <a:cs typeface="Arial" pitchFamily="34" charset="0"/>
                </a:rPr>
                <a:t>Programa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autônomo</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interagir</a:t>
              </a:r>
              <a:r>
                <a:rPr lang="en-US" altLang="ko-KR" sz="1200" dirty="0">
                  <a:solidFill>
                    <a:schemeClr val="bg1"/>
                  </a:solidFill>
                  <a:cs typeface="Arial" pitchFamily="34" charset="0"/>
                </a:rPr>
                <a:t> com </a:t>
              </a:r>
              <a:r>
                <a:rPr lang="en-US" altLang="ko-KR" sz="1200" dirty="0" err="1">
                  <a:solidFill>
                    <a:schemeClr val="bg1"/>
                  </a:solidFill>
                  <a:cs typeface="Arial" pitchFamily="34" charset="0"/>
                </a:rPr>
                <a:t>sistemas</a:t>
              </a:r>
              <a:r>
                <a:rPr lang="en-US" altLang="ko-KR" sz="1200" dirty="0">
                  <a:solidFill>
                    <a:schemeClr val="bg1"/>
                  </a:solidFill>
                  <a:cs typeface="Arial" pitchFamily="34" charset="0"/>
                </a:rPr>
                <a:t> e/</a:t>
              </a:r>
              <a:r>
                <a:rPr lang="en-US" altLang="ko-KR" sz="1200" dirty="0" err="1">
                  <a:solidFill>
                    <a:schemeClr val="bg1"/>
                  </a:solidFill>
                  <a:cs typeface="Arial" pitchFamily="34" charset="0"/>
                </a:rPr>
                <a:t>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usuários</a:t>
              </a:r>
              <a:r>
                <a:rPr lang="en-US" altLang="ko-KR" sz="1200" dirty="0">
                  <a:solidFill>
                    <a:schemeClr val="bg1"/>
                  </a:solidFill>
                  <a:cs typeface="Arial" pitchFamily="34" charset="0"/>
                </a:rPr>
                <a:t>.</a:t>
              </a:r>
              <a:endParaRPr lang="ko-KR" altLang="en-US" sz="1200" dirty="0">
                <a:solidFill>
                  <a:schemeClr val="bg1"/>
                </a:solidFill>
                <a:cs typeface="Arial" pitchFamily="34" charset="0"/>
              </a:endParaRPr>
            </a:p>
          </p:txBody>
        </p:sp>
        <p:sp>
          <p:nvSpPr>
            <p:cNvPr id="19" name="TextBox 18"/>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Bot</a:t>
              </a:r>
              <a:endParaRPr lang="ko-KR" altLang="en-US" sz="1200" b="1"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BE8AFFF2-1829-4B05-83F0-8FE8A7715BE1}"/>
              </a:ext>
            </a:extLst>
          </p:cNvPr>
          <p:cNvSpPr txBox="1"/>
          <p:nvPr/>
        </p:nvSpPr>
        <p:spPr>
          <a:xfrm>
            <a:off x="496119" y="3219820"/>
            <a:ext cx="259228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Chatbots </a:t>
            </a:r>
            <a:r>
              <a:rPr lang="en-US" altLang="ko-KR" sz="1200" dirty="0" err="1">
                <a:solidFill>
                  <a:schemeClr val="tx1">
                    <a:lumMod val="75000"/>
                    <a:lumOff val="25000"/>
                  </a:schemeClr>
                </a:solidFill>
                <a:cs typeface="Arial" pitchFamily="34" charset="0"/>
              </a:rPr>
              <a:t>possuem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classificações</a:t>
            </a:r>
            <a:r>
              <a:rPr lang="en-US" altLang="ko-KR" sz="1200" dirty="0">
                <a:solidFill>
                  <a:schemeClr val="tx1">
                    <a:lumMod val="75000"/>
                    <a:lumOff val="25000"/>
                  </a:schemeClr>
                </a:solidFill>
                <a:cs typeface="Arial" pitchFamily="34" charset="0"/>
              </a:rPr>
              <a:t> e as </a:t>
            </a:r>
            <a:r>
              <a:rPr lang="en-US" altLang="ko-KR" sz="1200" dirty="0" err="1">
                <a:solidFill>
                  <a:schemeClr val="tx1">
                    <a:lumMod val="75000"/>
                    <a:lumOff val="25000"/>
                  </a:schemeClr>
                </a:solidFill>
                <a:cs typeface="Arial" pitchFamily="34" charset="0"/>
              </a:rPr>
              <a:t>principais</a:t>
            </a:r>
            <a:r>
              <a:rPr lang="en-US" altLang="ko-KR" sz="1200" dirty="0">
                <a:solidFill>
                  <a:schemeClr val="tx1">
                    <a:lumMod val="75000"/>
                    <a:lumOff val="25000"/>
                  </a:schemeClr>
                </a:solidFill>
                <a:cs typeface="Arial" pitchFamily="34" charset="0"/>
              </a:rPr>
              <a:t> se </a:t>
            </a:r>
            <a:r>
              <a:rPr lang="en-US" altLang="ko-KR" sz="1200" dirty="0" err="1">
                <a:solidFill>
                  <a:schemeClr val="tx1">
                    <a:lumMod val="75000"/>
                    <a:lumOff val="25000"/>
                  </a:schemeClr>
                </a:solidFill>
                <a:cs typeface="Arial" pitchFamily="34" charset="0"/>
              </a:rPr>
              <a:t>dividem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em</a:t>
            </a:r>
            <a:r>
              <a:rPr lang="en-US" altLang="ko-KR" sz="1200" dirty="0">
                <a:solidFill>
                  <a:schemeClr val="tx1">
                    <a:lumMod val="75000"/>
                    <a:lumOff val="25000"/>
                  </a:schemeClr>
                </a:solidFill>
                <a:cs typeface="Arial" pitchFamily="34" charset="0"/>
              </a:rPr>
              <a:t>: </a:t>
            </a:r>
            <a:r>
              <a:rPr lang="en-US" altLang="ko-KR" sz="1200" i="1" dirty="0" err="1">
                <a:solidFill>
                  <a:schemeClr val="tx1">
                    <a:lumMod val="75000"/>
                    <a:lumOff val="25000"/>
                  </a:schemeClr>
                </a:solidFill>
                <a:cs typeface="Arial" pitchFamily="34" charset="0"/>
              </a:rPr>
              <a:t>entreterimento</a:t>
            </a:r>
            <a:r>
              <a:rPr lang="en-US" altLang="ko-KR" sz="1200" dirty="0">
                <a:solidFill>
                  <a:schemeClr val="tx1">
                    <a:lumMod val="75000"/>
                    <a:lumOff val="25000"/>
                  </a:schemeClr>
                </a:solidFill>
                <a:cs typeface="Arial" pitchFamily="34" charset="0"/>
              </a:rPr>
              <a:t> e </a:t>
            </a:r>
            <a:r>
              <a:rPr lang="en-US" altLang="ko-KR" sz="1200" i="1" dirty="0" err="1">
                <a:solidFill>
                  <a:schemeClr val="tx1">
                    <a:lumMod val="75000"/>
                    <a:lumOff val="25000"/>
                  </a:schemeClr>
                </a:solidFill>
                <a:cs typeface="Arial" pitchFamily="34" charset="0"/>
              </a:rPr>
              <a:t>negócios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Possuindo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diferentes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métodos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respostas</a:t>
            </a:r>
            <a:r>
              <a:rPr lang="en-US" altLang="ko-KR" sz="1200" dirty="0">
                <a:solidFill>
                  <a:schemeClr val="tx1">
                    <a:lumMod val="75000"/>
                    <a:lumOff val="25000"/>
                  </a:schemeClr>
                </a:solidFill>
                <a:cs typeface="Arial" pitchFamily="34" charset="0"/>
              </a:rPr>
              <a:t> e </a:t>
            </a:r>
            <a:r>
              <a:rPr lang="en-US" altLang="ko-KR" sz="1200" dirty="0" err="1">
                <a:solidFill>
                  <a:schemeClr val="tx1">
                    <a:lumMod val="75000"/>
                    <a:lumOff val="25000"/>
                  </a:schemeClr>
                </a:solidFill>
                <a:cs typeface="Arial" pitchFamily="34" charset="0"/>
              </a:rPr>
              <a:t>avaliação</a:t>
            </a:r>
            <a:r>
              <a:rPr lang="en-US" altLang="ko-KR" sz="1200" dirty="0">
                <a:solidFill>
                  <a:schemeClr val="tx1">
                    <a:lumMod val="75000"/>
                    <a:lumOff val="25000"/>
                  </a:schemeClr>
                </a:solidFill>
                <a:cs typeface="Arial" pitchFamily="34" charset="0"/>
              </a:rPr>
              <a:t> de performance.</a:t>
            </a:r>
          </a:p>
        </p:txBody>
      </p:sp>
      <p:pic>
        <p:nvPicPr>
          <p:cNvPr id="30" name="Picture Placeholder 29">
            <a:extLst>
              <a:ext uri="{FF2B5EF4-FFF2-40B4-BE49-F238E27FC236}">
                <a16:creationId xmlns:a16="http://schemas.microsoft.com/office/drawing/2014/main" id="{0459D32F-2319-493B-AD02-E178DCBF36DB}"/>
              </a:ext>
            </a:extLst>
          </p:cNvPr>
          <p:cNvPicPr>
            <a:picLocks noGrp="1" noChangeAspect="1"/>
          </p:cNvPicPr>
          <p:nvPr>
            <p:ph type="pic" idx="12"/>
          </p:nvPr>
        </p:nvPicPr>
        <p:blipFill>
          <a:blip r:embed="rId2"/>
          <a:srcRect t="73" b="73"/>
          <a:stretch>
            <a:fillRect/>
          </a:stretch>
        </p:blipFill>
        <p:spPr>
          <a:prstGeom prst="rect">
            <a:avLst/>
          </a:prstGeom>
        </p:spPr>
      </p:pic>
      <p:pic>
        <p:nvPicPr>
          <p:cNvPr id="32" name="Picture 31">
            <a:extLst>
              <a:ext uri="{FF2B5EF4-FFF2-40B4-BE49-F238E27FC236}">
                <a16:creationId xmlns:a16="http://schemas.microsoft.com/office/drawing/2014/main" id="{DBD4896E-9BE0-4F1A-9FD1-D84DD0D56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884" y="1021022"/>
            <a:ext cx="326592" cy="326592"/>
          </a:xfrm>
          <a:prstGeom prst="rect">
            <a:avLst/>
          </a:prstGeom>
        </p:spPr>
      </p:pic>
      <p:pic>
        <p:nvPicPr>
          <p:cNvPr id="34" name="Picture 33">
            <a:extLst>
              <a:ext uri="{FF2B5EF4-FFF2-40B4-BE49-F238E27FC236}">
                <a16:creationId xmlns:a16="http://schemas.microsoft.com/office/drawing/2014/main" id="{5128E025-8EE5-4CA5-8EE4-A9995832F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80241" y="2380682"/>
            <a:ext cx="382135" cy="382135"/>
          </a:xfrm>
          <a:prstGeom prst="rect">
            <a:avLst/>
          </a:prstGeom>
        </p:spPr>
      </p:pic>
      <p:pic>
        <p:nvPicPr>
          <p:cNvPr id="36" name="Picture 35">
            <a:extLst>
              <a:ext uri="{FF2B5EF4-FFF2-40B4-BE49-F238E27FC236}">
                <a16:creationId xmlns:a16="http://schemas.microsoft.com/office/drawing/2014/main" id="{F7635486-20FD-4C61-8B6F-EF0EA5292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41" y="3737965"/>
            <a:ext cx="404140" cy="404140"/>
          </a:xfrm>
          <a:prstGeom prst="rect">
            <a:avLst/>
          </a:prstGeom>
        </p:spPr>
      </p:pic>
    </p:spTree>
    <p:extLst>
      <p:ext uri="{BB962C8B-B14F-4D97-AF65-F5344CB8AC3E}">
        <p14:creationId xmlns:p14="http://schemas.microsoft.com/office/powerpoint/2010/main" val="120746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Arquitetura</a:t>
            </a:r>
            <a:endParaRPr lang="ko-KR" altLang="en-US" dirty="0">
              <a:latin typeface="Consolas" panose="020B0609020204030204" pitchFamily="49" charset="0"/>
            </a:endParaRPr>
          </a:p>
        </p:txBody>
      </p:sp>
      <p:sp>
        <p:nvSpPr>
          <p:cNvPr id="6" name="Rectangle 5"/>
          <p:cNvSpPr/>
          <p:nvPr/>
        </p:nvSpPr>
        <p:spPr>
          <a:xfrm>
            <a:off x="413544" y="2121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ectangle 7"/>
          <p:cNvSpPr/>
          <p:nvPr/>
        </p:nvSpPr>
        <p:spPr>
          <a:xfrm>
            <a:off x="8622456" y="2121021"/>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1" name="Picture 20">
            <a:extLst>
              <a:ext uri="{FF2B5EF4-FFF2-40B4-BE49-F238E27FC236}">
                <a16:creationId xmlns:a16="http://schemas.microsoft.com/office/drawing/2014/main" id="{93A20ACB-3D2B-40A8-8539-F8FB70A0C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90" y="915566"/>
            <a:ext cx="6051619" cy="3856685"/>
          </a:xfrm>
          <a:prstGeom prst="rect">
            <a:avLst/>
          </a:prstGeom>
        </p:spPr>
      </p:pic>
      <p:sp>
        <p:nvSpPr>
          <p:cNvPr id="22" name="Rectangle 21">
            <a:extLst>
              <a:ext uri="{FF2B5EF4-FFF2-40B4-BE49-F238E27FC236}">
                <a16:creationId xmlns:a16="http://schemas.microsoft.com/office/drawing/2014/main" id="{1EB95CBE-0288-4870-9B37-7CFB4F5089E0}"/>
              </a:ext>
            </a:extLst>
          </p:cNvPr>
          <p:cNvSpPr/>
          <p:nvPr/>
        </p:nvSpPr>
        <p:spPr>
          <a:xfrm>
            <a:off x="416453" y="2949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22">
            <a:extLst>
              <a:ext uri="{FF2B5EF4-FFF2-40B4-BE49-F238E27FC236}">
                <a16:creationId xmlns:a16="http://schemas.microsoft.com/office/drawing/2014/main" id="{7067F6A9-DBB1-413D-B413-FF286BF2EBCF}"/>
              </a:ext>
            </a:extLst>
          </p:cNvPr>
          <p:cNvSpPr/>
          <p:nvPr/>
        </p:nvSpPr>
        <p:spPr>
          <a:xfrm>
            <a:off x="8619546" y="2949020"/>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8267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bg1"/>
                </a:solidFill>
                <a:latin typeface="Consolas" panose="020B0609020204030204" pitchFamily="49" charset="0"/>
              </a:rPr>
              <a:t>Demonstração</a:t>
            </a:r>
            <a:endParaRPr lang="ko-KR" altLang="en-US" dirty="0">
              <a:solidFill>
                <a:schemeClr val="bg1"/>
              </a:solidFill>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en-US" altLang="ko-KR" dirty="0">
                <a:solidFill>
                  <a:schemeClr val="bg1"/>
                </a:solidFill>
              </a:rPr>
              <a:t>Breve </a:t>
            </a:r>
            <a:r>
              <a:rPr lang="en-US" altLang="ko-KR" dirty="0" err="1">
                <a:solidFill>
                  <a:schemeClr val="bg1"/>
                </a:solidFill>
              </a:rPr>
              <a:t>demonstração</a:t>
            </a:r>
            <a:r>
              <a:rPr lang="en-US" altLang="ko-KR" dirty="0">
                <a:solidFill>
                  <a:schemeClr val="bg1"/>
                </a:solidFill>
              </a:rPr>
              <a:t> do </a:t>
            </a:r>
            <a:r>
              <a:rPr lang="en-US" altLang="ko-KR" dirty="0" err="1">
                <a:solidFill>
                  <a:schemeClr val="bg1"/>
                </a:solidFill>
              </a:rPr>
              <a:t>funcionamento</a:t>
            </a:r>
            <a:r>
              <a:rPr lang="en-US" altLang="ko-KR" dirty="0">
                <a:solidFill>
                  <a:schemeClr val="bg1"/>
                </a:solidFill>
              </a:rPr>
              <a:t> do </a:t>
            </a:r>
            <a:r>
              <a:rPr lang="en-US" altLang="ko-KR" dirty="0" err="1">
                <a:solidFill>
                  <a:schemeClr val="bg1"/>
                </a:solidFill>
              </a:rPr>
              <a:t>sistema</a:t>
            </a:r>
            <a:r>
              <a:rPr lang="en-US" altLang="ko-KR" dirty="0">
                <a:solidFill>
                  <a:schemeClr val="bg1"/>
                </a:solidFill>
              </a:rPr>
              <a:t>.</a:t>
            </a:r>
          </a:p>
        </p:txBody>
      </p:sp>
      <p:sp>
        <p:nvSpPr>
          <p:cNvPr id="5" name="Parallelogram 15">
            <a:extLst>
              <a:ext uri="{FF2B5EF4-FFF2-40B4-BE49-F238E27FC236}">
                <a16:creationId xmlns:a16="http://schemas.microsoft.com/office/drawing/2014/main" id="{2F879038-69A5-4DA0-9A22-440FE3A454D3}"/>
              </a:ext>
            </a:extLst>
          </p:cNvPr>
          <p:cNvSpPr/>
          <p:nvPr/>
        </p:nvSpPr>
        <p:spPr>
          <a:xfrm flipH="1">
            <a:off x="2051720" y="2262237"/>
            <a:ext cx="725663" cy="72566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4276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TCC">
            <a:hlinkClick r:id="" action="ppaction://media"/>
            <a:extLst>
              <a:ext uri="{FF2B5EF4-FFF2-40B4-BE49-F238E27FC236}">
                <a16:creationId xmlns:a16="http://schemas.microsoft.com/office/drawing/2014/main" id="{A01AB5CB-B31C-4BFE-BE96-3BEDD700A1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43" y="95250"/>
            <a:ext cx="9144000" cy="4953000"/>
          </a:xfrm>
          <a:prstGeom prst="rect">
            <a:avLst/>
          </a:prstGeom>
        </p:spPr>
      </p:pic>
    </p:spTree>
    <p:extLst>
      <p:ext uri="{BB962C8B-B14F-4D97-AF65-F5344CB8AC3E}">
        <p14:creationId xmlns:p14="http://schemas.microsoft.com/office/powerpoint/2010/main" val="362203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1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51720" y="267494"/>
            <a:ext cx="70922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err="1">
                <a:solidFill>
                  <a:schemeClr val="bg1"/>
                </a:solidFill>
                <a:latin typeface="Consolas" panose="020B0609020204030204" pitchFamily="49" charset="0"/>
                <a:cs typeface="Arial" pitchFamily="34" charset="0"/>
              </a:rPr>
              <a:t>Resultados</a:t>
            </a:r>
            <a:endParaRPr lang="en-US" sz="3600" dirty="0">
              <a:solidFill>
                <a:schemeClr val="bg1"/>
              </a:solidFill>
              <a:latin typeface="Consolas" panose="020B0609020204030204" pitchFamily="49" charset="0"/>
              <a:cs typeface="Arial" pitchFamily="34" charset="0"/>
            </a:endParaRPr>
          </a:p>
        </p:txBody>
      </p:sp>
      <p:sp>
        <p:nvSpPr>
          <p:cNvPr id="5" name="Oval 4"/>
          <p:cNvSpPr/>
          <p:nvPr/>
        </p:nvSpPr>
        <p:spPr>
          <a:xfrm>
            <a:off x="1575998" y="1141370"/>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75998" y="2073597"/>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575998" y="3005824"/>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575998" y="3938050"/>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555776" y="1194616"/>
            <a:ext cx="5860929" cy="687447"/>
            <a:chOff x="3017859" y="4363106"/>
            <a:chExt cx="1879883" cy="687447"/>
          </a:xfrm>
        </p:grpSpPr>
        <p:sp>
          <p:nvSpPr>
            <p:cNvPr id="10" name="TextBox 9"/>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componente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responsável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pelo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monitoramento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acompanhou</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registrou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adequadamente</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oscilações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valores</a:t>
              </a:r>
              <a:r>
                <a:rPr lang="en-US" altLang="ko-KR" sz="1200" dirty="0">
                  <a:solidFill>
                    <a:schemeClr val="bg1"/>
                  </a:solidFill>
                  <a:cs typeface="Arial" pitchFamily="34" charset="0"/>
                </a:rPr>
                <a:t>.</a:t>
              </a:r>
            </a:p>
          </p:txBody>
        </p:sp>
        <p:sp>
          <p:nvSpPr>
            <p:cNvPr id="11" name="TextBox 10"/>
            <p:cNvSpPr txBox="1"/>
            <p:nvPr/>
          </p:nvSpPr>
          <p:spPr>
            <a:xfrm>
              <a:off x="3017859" y="4363106"/>
              <a:ext cx="1879883" cy="276999"/>
            </a:xfrm>
            <a:prstGeom prst="rect">
              <a:avLst/>
            </a:prstGeom>
            <a:noFill/>
          </p:spPr>
          <p:txBody>
            <a:bodyPr wrap="square" rtlCol="0">
              <a:spAutoFit/>
            </a:bodyPr>
            <a:lstStyle/>
            <a:p>
              <a:r>
                <a:rPr lang="en-US" altLang="ko-KR" sz="1200" b="1" dirty="0" err="1">
                  <a:solidFill>
                    <a:schemeClr val="bg1"/>
                  </a:solidFill>
                  <a:cs typeface="Arial" pitchFamily="34" charset="0"/>
                </a:rPr>
                <a:t>Monitoramento</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mercado</a:t>
              </a:r>
              <a:endParaRPr lang="ko-KR" altLang="en-US" sz="1200" b="1" dirty="0">
                <a:solidFill>
                  <a:schemeClr val="bg1"/>
                </a:solidFill>
                <a:cs typeface="Arial" pitchFamily="34" charset="0"/>
              </a:endParaRPr>
            </a:p>
          </p:txBody>
        </p:sp>
      </p:grpSp>
      <p:grpSp>
        <p:nvGrpSpPr>
          <p:cNvPr id="12" name="Group 11"/>
          <p:cNvGrpSpPr/>
          <p:nvPr/>
        </p:nvGrpSpPr>
        <p:grpSpPr>
          <a:xfrm>
            <a:off x="2555776" y="2126843"/>
            <a:ext cx="5848470" cy="872113"/>
            <a:chOff x="3017859" y="4363106"/>
            <a:chExt cx="1875887" cy="872113"/>
          </a:xfrm>
        </p:grpSpPr>
        <p:sp>
          <p:nvSpPr>
            <p:cNvPr id="13" name="TextBox 12"/>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mostrou</a:t>
              </a:r>
              <a:r>
                <a:rPr lang="en-US" altLang="ko-KR" sz="1200" dirty="0">
                  <a:solidFill>
                    <a:schemeClr val="bg1"/>
                  </a:solidFill>
                  <a:cs typeface="Arial" pitchFamily="34" charset="0"/>
                </a:rPr>
                <a:t>-se </a:t>
              </a:r>
              <a:r>
                <a:rPr lang="en-US" altLang="ko-KR" sz="1200" dirty="0" err="1">
                  <a:solidFill>
                    <a:schemeClr val="bg1"/>
                  </a:solidFill>
                  <a:cs typeface="Arial" pitchFamily="34" charset="0"/>
                </a:rPr>
                <a:t>fácilmente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extensível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executar</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cálculo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análise</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indicador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desenvolvido</a:t>
              </a:r>
              <a:r>
                <a:rPr lang="en-US" altLang="ko-KR" sz="1200" dirty="0">
                  <a:solidFill>
                    <a:schemeClr val="bg1"/>
                  </a:solidFill>
                  <a:cs typeface="Arial" pitchFamily="34" charset="0"/>
                </a:rPr>
                <a:t> para fins de </a:t>
              </a:r>
              <a:r>
                <a:rPr lang="en-US" altLang="ko-KR" sz="1200" dirty="0" err="1">
                  <a:solidFill>
                    <a:schemeClr val="bg1"/>
                  </a:solidFill>
                  <a:cs typeface="Arial" pitchFamily="34" charset="0"/>
                </a:rPr>
                <a:t>demonstração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disparando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quando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esperado</a:t>
              </a:r>
              <a:r>
                <a:rPr lang="en-US" altLang="ko-KR" sz="1200" dirty="0">
                  <a:solidFill>
                    <a:schemeClr val="bg1"/>
                  </a:solidFill>
                  <a:cs typeface="Arial" pitchFamily="34" charset="0"/>
                </a:rPr>
                <a:t>.</a:t>
              </a:r>
            </a:p>
          </p:txBody>
        </p:sp>
        <p:sp>
          <p:nvSpPr>
            <p:cNvPr id="14" name="TextBox 13"/>
            <p:cNvSpPr txBox="1"/>
            <p:nvPr/>
          </p:nvSpPr>
          <p:spPr>
            <a:xfrm>
              <a:off x="3017859" y="4363106"/>
              <a:ext cx="1875887" cy="276999"/>
            </a:xfrm>
            <a:prstGeom prst="rect">
              <a:avLst/>
            </a:prstGeom>
            <a:noFill/>
          </p:spPr>
          <p:txBody>
            <a:bodyPr wrap="square" rtlCol="0">
              <a:spAutoFit/>
            </a:bodyPr>
            <a:lstStyle/>
            <a:p>
              <a:r>
                <a:rPr lang="en-US" altLang="ko-KR" sz="1200" b="1" dirty="0" err="1">
                  <a:solidFill>
                    <a:schemeClr val="bg1"/>
                  </a:solidFill>
                  <a:cs typeface="Arial" pitchFamily="34" charset="0"/>
                </a:rPr>
                <a:t>Indicadores</a:t>
              </a:r>
              <a:endParaRPr lang="ko-KR" altLang="en-US" sz="1200" b="1" dirty="0">
                <a:solidFill>
                  <a:schemeClr val="bg1"/>
                </a:solidFill>
                <a:cs typeface="Arial" pitchFamily="34" charset="0"/>
              </a:endParaRPr>
            </a:p>
          </p:txBody>
        </p:sp>
      </p:grpSp>
      <p:grpSp>
        <p:nvGrpSpPr>
          <p:cNvPr id="15" name="Group 14"/>
          <p:cNvGrpSpPr/>
          <p:nvPr/>
        </p:nvGrpSpPr>
        <p:grpSpPr>
          <a:xfrm>
            <a:off x="2555776" y="3059070"/>
            <a:ext cx="5836009" cy="872113"/>
            <a:chOff x="3017859" y="4363106"/>
            <a:chExt cx="1871890" cy="872113"/>
          </a:xfrm>
        </p:grpSpPr>
        <p:sp>
          <p:nvSpPr>
            <p:cNvPr id="16" name="TextBox 15"/>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com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deu</a:t>
              </a:r>
              <a:r>
                <a:rPr lang="en-US" altLang="ko-KR" sz="1200" dirty="0">
                  <a:solidFill>
                    <a:schemeClr val="bg1"/>
                  </a:solidFill>
                  <a:cs typeface="Arial" pitchFamily="34" charset="0"/>
                </a:rPr>
                <a:t>-se de forma simples e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analisar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emitidos</a:t>
              </a:r>
              <a:r>
                <a:rPr lang="en-US" altLang="ko-KR" sz="1200" dirty="0">
                  <a:solidFill>
                    <a:schemeClr val="bg1"/>
                  </a:solidFill>
                  <a:cs typeface="Arial" pitchFamily="34" charset="0"/>
                </a:rPr>
                <a:t> 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um toque no </a:t>
              </a:r>
              <a:r>
                <a:rPr lang="en-US" altLang="ko-KR" sz="1200" dirty="0" err="1">
                  <a:solidFill>
                    <a:schemeClr val="bg1"/>
                  </a:solidFill>
                  <a:cs typeface="Arial" pitchFamily="34" charset="0"/>
                </a:rPr>
                <a:t>aplicativo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mensagem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enviar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sua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decisão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a:t>
              </a:r>
            </a:p>
          </p:txBody>
        </p:sp>
        <p:sp>
          <p:nvSpPr>
            <p:cNvPr id="17" name="TextBox 16"/>
            <p:cNvSpPr txBox="1"/>
            <p:nvPr/>
          </p:nvSpPr>
          <p:spPr>
            <a:xfrm>
              <a:off x="3017859" y="4363106"/>
              <a:ext cx="1871890" cy="276999"/>
            </a:xfrm>
            <a:prstGeom prst="rect">
              <a:avLst/>
            </a:prstGeom>
            <a:noFill/>
          </p:spPr>
          <p:txBody>
            <a:bodyPr wrap="square" rtlCol="0">
              <a:spAutoFit/>
            </a:bodyPr>
            <a:lstStyle/>
            <a:p>
              <a:r>
                <a:rPr lang="pt-BR" altLang="ko-KR" sz="1200" b="1" dirty="0">
                  <a:solidFill>
                    <a:schemeClr val="bg1"/>
                  </a:solidFill>
                  <a:cs typeface="Arial" pitchFamily="34" charset="0"/>
                </a:rPr>
                <a:t>Usabilidade</a:t>
              </a:r>
              <a:endParaRPr lang="ko-KR" altLang="en-US" sz="1200" b="1" dirty="0">
                <a:solidFill>
                  <a:schemeClr val="bg1"/>
                </a:solidFill>
                <a:cs typeface="Arial" pitchFamily="34" charset="0"/>
              </a:endParaRPr>
            </a:p>
          </p:txBody>
        </p:sp>
      </p:grpSp>
      <p:grpSp>
        <p:nvGrpSpPr>
          <p:cNvPr id="18" name="Group 17"/>
          <p:cNvGrpSpPr/>
          <p:nvPr/>
        </p:nvGrpSpPr>
        <p:grpSpPr>
          <a:xfrm>
            <a:off x="2555776" y="3991296"/>
            <a:ext cx="5832648" cy="687447"/>
            <a:chOff x="3017859" y="4363106"/>
            <a:chExt cx="1870812" cy="687447"/>
          </a:xfrm>
        </p:grpSpPr>
        <p:sp>
          <p:nvSpPr>
            <p:cNvPr id="19" name="TextBox 18"/>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foi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capaz</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criar</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acompanhar</a:t>
              </a:r>
              <a:r>
                <a:rPr lang="en-US" altLang="ko-KR" sz="1200" dirty="0">
                  <a:solidFill>
                    <a:schemeClr val="bg1"/>
                  </a:solidFill>
                  <a:cs typeface="Arial" pitchFamily="34" charset="0"/>
                </a:rPr>
                <a:t> a </a:t>
              </a:r>
              <a:r>
                <a:rPr lang="en-US" altLang="ko-KR" sz="1200" dirty="0" err="1">
                  <a:solidFill>
                    <a:schemeClr val="bg1"/>
                  </a:solidFill>
                  <a:cs typeface="Arial" pitchFamily="34" charset="0"/>
                </a:rPr>
                <a:t>execução</a:t>
              </a:r>
              <a:r>
                <a:rPr lang="en-US" altLang="ko-KR" sz="1200" dirty="0">
                  <a:solidFill>
                    <a:schemeClr val="bg1"/>
                  </a:solidFill>
                  <a:cs typeface="Arial" pitchFamily="34" charset="0"/>
                </a:rPr>
                <a:t> das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bem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realizer </a:t>
              </a:r>
              <a:r>
                <a:rPr lang="en-US" altLang="ko-KR" sz="1200" dirty="0" err="1">
                  <a:solidFill>
                    <a:schemeClr val="bg1"/>
                  </a:solidFill>
                  <a:cs typeface="Arial" pitchFamily="34" charset="0"/>
                </a:rPr>
                <a:t>cancelamento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emergencias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necessário</a:t>
              </a:r>
              <a:r>
                <a:rPr lang="en-US" altLang="ko-KR" sz="1200" dirty="0">
                  <a:solidFill>
                    <a:schemeClr val="bg1"/>
                  </a:solidFill>
                  <a:cs typeface="Arial" pitchFamily="34" charset="0"/>
                </a:rPr>
                <a:t>.</a:t>
              </a:r>
            </a:p>
          </p:txBody>
        </p:sp>
        <p:sp>
          <p:nvSpPr>
            <p:cNvPr id="20" name="TextBox 19"/>
            <p:cNvSpPr txBox="1"/>
            <p:nvPr/>
          </p:nvSpPr>
          <p:spPr>
            <a:xfrm>
              <a:off x="3017859" y="4363106"/>
              <a:ext cx="1870812" cy="276999"/>
            </a:xfrm>
            <a:prstGeom prst="rect">
              <a:avLst/>
            </a:prstGeom>
            <a:noFill/>
          </p:spPr>
          <p:txBody>
            <a:bodyPr wrap="square" rtlCol="0">
              <a:spAutoFit/>
            </a:bodyPr>
            <a:lstStyle/>
            <a:p>
              <a:r>
                <a:rPr lang="pt-BR" altLang="ko-KR" sz="1200" b="1" dirty="0">
                  <a:solidFill>
                    <a:schemeClr val="bg1"/>
                  </a:solidFill>
                  <a:cs typeface="Arial" pitchFamily="34" charset="0"/>
                </a:rPr>
                <a:t>Execução de ordens</a:t>
              </a:r>
              <a:endParaRPr lang="ko-KR" altLang="en-US" sz="12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D0175D3C-C0CB-4793-85E3-B8DD1C822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6580" y="1341952"/>
            <a:ext cx="392775" cy="392775"/>
          </a:xfrm>
          <a:prstGeom prst="rect">
            <a:avLst/>
          </a:prstGeom>
        </p:spPr>
      </p:pic>
      <p:pic>
        <p:nvPicPr>
          <p:cNvPr id="28" name="Picture 27">
            <a:extLst>
              <a:ext uri="{FF2B5EF4-FFF2-40B4-BE49-F238E27FC236}">
                <a16:creationId xmlns:a16="http://schemas.microsoft.com/office/drawing/2014/main" id="{25F819C7-D352-4F8A-9895-1AF6597D4F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280" y="2290547"/>
            <a:ext cx="360040" cy="360040"/>
          </a:xfrm>
          <a:prstGeom prst="rect">
            <a:avLst/>
          </a:prstGeom>
        </p:spPr>
      </p:pic>
      <p:pic>
        <p:nvPicPr>
          <p:cNvPr id="30" name="Picture 29">
            <a:extLst>
              <a:ext uri="{FF2B5EF4-FFF2-40B4-BE49-F238E27FC236}">
                <a16:creationId xmlns:a16="http://schemas.microsoft.com/office/drawing/2014/main" id="{C9F29ED9-947E-466E-8845-1724BCB4C8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280" y="3219822"/>
            <a:ext cx="379740" cy="379740"/>
          </a:xfrm>
          <a:prstGeom prst="rect">
            <a:avLst/>
          </a:prstGeom>
        </p:spPr>
      </p:pic>
      <p:pic>
        <p:nvPicPr>
          <p:cNvPr id="32" name="Picture 31">
            <a:extLst>
              <a:ext uri="{FF2B5EF4-FFF2-40B4-BE49-F238E27FC236}">
                <a16:creationId xmlns:a16="http://schemas.microsoft.com/office/drawing/2014/main" id="{769C2121-6F53-4301-9A69-D350A9C27D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4145150"/>
            <a:ext cx="442824" cy="442824"/>
          </a:xfrm>
          <a:prstGeom prst="rect">
            <a:avLst/>
          </a:prstGeom>
        </p:spPr>
      </p:pic>
    </p:spTree>
    <p:extLst>
      <p:ext uri="{BB962C8B-B14F-4D97-AF65-F5344CB8AC3E}">
        <p14:creationId xmlns:p14="http://schemas.microsoft.com/office/powerpoint/2010/main" val="1095055991"/>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4139</TotalTime>
  <Words>1637</Words>
  <Application>Microsoft Office PowerPoint</Application>
  <PresentationFormat>On-screen Show (16:9)</PresentationFormat>
  <Paragraphs>113</Paragraphs>
  <Slides>11</Slides>
  <Notes>6</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맑은 고딕</vt:lpstr>
      <vt:lpstr>Arial</vt:lpstr>
      <vt:lpstr>Arial Unicode MS</vt:lpstr>
      <vt:lpstr>Consolas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Munchen, Talita</cp:lastModifiedBy>
  <cp:revision>173</cp:revision>
  <dcterms:created xsi:type="dcterms:W3CDTF">2016-12-05T23:26:54Z</dcterms:created>
  <dcterms:modified xsi:type="dcterms:W3CDTF">2018-12-02T20:15:42Z</dcterms:modified>
</cp:coreProperties>
</file>